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09" r:id="rId2"/>
    <p:sldId id="310" r:id="rId3"/>
    <p:sldId id="311" r:id="rId4"/>
    <p:sldId id="313" r:id="rId5"/>
    <p:sldId id="314" r:id="rId6"/>
    <p:sldId id="312" r:id="rId7"/>
    <p:sldId id="316" r:id="rId8"/>
    <p:sldId id="275" r:id="rId9"/>
    <p:sldId id="300" r:id="rId10"/>
    <p:sldId id="271" r:id="rId11"/>
    <p:sldId id="272" r:id="rId12"/>
    <p:sldId id="274" r:id="rId13"/>
    <p:sldId id="277" r:id="rId14"/>
    <p:sldId id="278" r:id="rId15"/>
    <p:sldId id="281" r:id="rId16"/>
    <p:sldId id="283" r:id="rId17"/>
    <p:sldId id="284" r:id="rId18"/>
    <p:sldId id="286" r:id="rId19"/>
    <p:sldId id="298" r:id="rId20"/>
    <p:sldId id="296" r:id="rId21"/>
    <p:sldId id="287" r:id="rId22"/>
    <p:sldId id="288" r:id="rId23"/>
    <p:sldId id="289" r:id="rId24"/>
    <p:sldId id="290" r:id="rId25"/>
    <p:sldId id="291" r:id="rId26"/>
    <p:sldId id="292" r:id="rId27"/>
    <p:sldId id="301" r:id="rId28"/>
    <p:sldId id="302" r:id="rId29"/>
    <p:sldId id="303" r:id="rId30"/>
    <p:sldId id="305" r:id="rId31"/>
    <p:sldId id="307" r:id="rId32"/>
    <p:sldId id="308" r:id="rId3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0877" autoAdjust="0"/>
  </p:normalViewPr>
  <p:slideViewPr>
    <p:cSldViewPr>
      <p:cViewPr varScale="1">
        <p:scale>
          <a:sx n="63" d="100"/>
          <a:sy n="63" d="100"/>
        </p:scale>
        <p:origin x="-6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159B42-EEE5-4D87-A258-FBAB8404A57C}" type="doc">
      <dgm:prSet loTypeId="urn:microsoft.com/office/officeart/2005/8/layout/chevron2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48BE2400-6E5F-40F3-85F2-9001C8FA89B6}">
      <dgm:prSet phldrT="[Texto]" custT="1"/>
      <dgm:spPr>
        <a:xfrm rot="5400000">
          <a:off x="-137126" y="138494"/>
          <a:ext cx="914176" cy="639923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 algn="ctr"/>
          <a:r>
            <a:rPr lang="pt-BR" sz="20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Fase I</a:t>
          </a:r>
        </a:p>
      </dgm:t>
    </dgm:pt>
    <dgm:pt modelId="{DD1E230F-DF1F-42E2-9AB3-31AAC0843CD5}" type="parTrans" cxnId="{E6AC9F7C-BB8C-46A9-A1B4-81CABD773383}">
      <dgm:prSet/>
      <dgm:spPr/>
      <dgm:t>
        <a:bodyPr/>
        <a:lstStyle/>
        <a:p>
          <a:pPr algn="l"/>
          <a:endParaRPr lang="pt-BR" sz="2000"/>
        </a:p>
      </dgm:t>
    </dgm:pt>
    <dgm:pt modelId="{F752F412-8FBF-4676-9A62-C4FFFAA56371}" type="sibTrans" cxnId="{E6AC9F7C-BB8C-46A9-A1B4-81CABD773383}">
      <dgm:prSet/>
      <dgm:spPr/>
      <dgm:t>
        <a:bodyPr/>
        <a:lstStyle/>
        <a:p>
          <a:pPr algn="l"/>
          <a:endParaRPr lang="pt-BR" sz="2000"/>
        </a:p>
      </dgm:t>
    </dgm:pt>
    <dgm:pt modelId="{D8760A4D-8530-443E-ADD3-CDAC1920B303}">
      <dgm:prSet phldrT="[Texto]" custT="1"/>
      <dgm:spPr>
        <a:xfrm rot="5400000">
          <a:off x="2113591" y="-1472300"/>
          <a:ext cx="594214" cy="3541551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algn="l"/>
          <a:r>
            <a:rPr lang="pt-BR" sz="2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Apresentar o organizador prévio.</a:t>
          </a:r>
        </a:p>
      </dgm:t>
    </dgm:pt>
    <dgm:pt modelId="{91F98479-A3BD-417E-A234-147418DAC1DC}" type="parTrans" cxnId="{1F820FD3-4F7E-4C64-95DD-69D6CEA3037C}">
      <dgm:prSet/>
      <dgm:spPr/>
      <dgm:t>
        <a:bodyPr/>
        <a:lstStyle/>
        <a:p>
          <a:pPr algn="l"/>
          <a:endParaRPr lang="pt-BR" sz="2000"/>
        </a:p>
      </dgm:t>
    </dgm:pt>
    <dgm:pt modelId="{C59B5AA7-537D-432E-9096-3C017B7763BA}" type="sibTrans" cxnId="{1F820FD3-4F7E-4C64-95DD-69D6CEA3037C}">
      <dgm:prSet/>
      <dgm:spPr/>
      <dgm:t>
        <a:bodyPr/>
        <a:lstStyle/>
        <a:p>
          <a:pPr algn="l"/>
          <a:endParaRPr lang="pt-BR" sz="2000"/>
        </a:p>
      </dgm:t>
    </dgm:pt>
    <dgm:pt modelId="{35D1208E-928C-4906-B23E-2B8C58992BFD}">
      <dgm:prSet phldrT="[Texto]" custT="1"/>
      <dgm:spPr>
        <a:xfrm rot="5400000">
          <a:off x="-137126" y="899656"/>
          <a:ext cx="914176" cy="639923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 algn="ctr"/>
          <a:r>
            <a:rPr lang="pt-BR" sz="20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Fase II</a:t>
          </a:r>
        </a:p>
      </dgm:t>
    </dgm:pt>
    <dgm:pt modelId="{E97600C3-E3CC-4625-B51B-14460240CA15}" type="parTrans" cxnId="{41F02239-D405-421E-878C-336C8BC54D97}">
      <dgm:prSet/>
      <dgm:spPr/>
      <dgm:t>
        <a:bodyPr/>
        <a:lstStyle/>
        <a:p>
          <a:pPr algn="l"/>
          <a:endParaRPr lang="pt-BR" sz="2000"/>
        </a:p>
      </dgm:t>
    </dgm:pt>
    <dgm:pt modelId="{DADDAC7A-F04D-4CBF-92FE-F1E073B7C829}" type="sibTrans" cxnId="{41F02239-D405-421E-878C-336C8BC54D97}">
      <dgm:prSet/>
      <dgm:spPr/>
      <dgm:t>
        <a:bodyPr/>
        <a:lstStyle/>
        <a:p>
          <a:pPr algn="l"/>
          <a:endParaRPr lang="pt-BR" sz="2000"/>
        </a:p>
      </dgm:t>
    </dgm:pt>
    <dgm:pt modelId="{6CC0BDBC-ED0F-4BA8-98DD-2F5028D774CF}">
      <dgm:prSet phldrT="[Texto]" custT="1"/>
      <dgm:spPr>
        <a:xfrm rot="5400000">
          <a:off x="2113591" y="-711137"/>
          <a:ext cx="594214" cy="3541551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algn="l"/>
          <a:r>
            <a:rPr lang="pt-BR" sz="2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Apresentar o material de instrução.</a:t>
          </a:r>
        </a:p>
      </dgm:t>
    </dgm:pt>
    <dgm:pt modelId="{D326D484-27CE-451F-A60F-DF225A4378AC}" type="parTrans" cxnId="{F9D78C6D-7B5D-4966-90E0-E1EBA017AD47}">
      <dgm:prSet/>
      <dgm:spPr/>
      <dgm:t>
        <a:bodyPr/>
        <a:lstStyle/>
        <a:p>
          <a:pPr algn="l"/>
          <a:endParaRPr lang="pt-BR" sz="2000"/>
        </a:p>
      </dgm:t>
    </dgm:pt>
    <dgm:pt modelId="{9FCD54AD-E504-40C3-BDC4-B2B19760B189}" type="sibTrans" cxnId="{F9D78C6D-7B5D-4966-90E0-E1EBA017AD47}">
      <dgm:prSet/>
      <dgm:spPr/>
      <dgm:t>
        <a:bodyPr/>
        <a:lstStyle/>
        <a:p>
          <a:pPr algn="l"/>
          <a:endParaRPr lang="pt-BR" sz="2000"/>
        </a:p>
      </dgm:t>
    </dgm:pt>
    <dgm:pt modelId="{8FB61730-92E8-4B17-8ABF-FDF6ED5F74E6}">
      <dgm:prSet phldrT="[Texto]" custT="1"/>
      <dgm:spPr>
        <a:xfrm rot="5400000">
          <a:off x="-137126" y="1660819"/>
          <a:ext cx="914176" cy="639923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 algn="ctr"/>
          <a:r>
            <a:rPr lang="pt-BR" sz="20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Fase III</a:t>
          </a:r>
        </a:p>
      </dgm:t>
    </dgm:pt>
    <dgm:pt modelId="{16F4E6BC-3897-4B14-A542-A4691ADBC311}" type="parTrans" cxnId="{DC671F8D-4049-4523-8B76-D31095E53503}">
      <dgm:prSet/>
      <dgm:spPr/>
      <dgm:t>
        <a:bodyPr/>
        <a:lstStyle/>
        <a:p>
          <a:pPr algn="l"/>
          <a:endParaRPr lang="pt-BR" sz="2000"/>
        </a:p>
      </dgm:t>
    </dgm:pt>
    <dgm:pt modelId="{B0AAFA34-440A-4A2D-9204-80D831EA7016}" type="sibTrans" cxnId="{DC671F8D-4049-4523-8B76-D31095E53503}">
      <dgm:prSet/>
      <dgm:spPr/>
      <dgm:t>
        <a:bodyPr/>
        <a:lstStyle/>
        <a:p>
          <a:pPr algn="l"/>
          <a:endParaRPr lang="pt-BR" sz="2000"/>
        </a:p>
      </dgm:t>
    </dgm:pt>
    <dgm:pt modelId="{51AC363C-0C60-4CA8-A991-911E2403B7FC}">
      <dgm:prSet phldrT="[Texto]" custT="1"/>
      <dgm:spPr>
        <a:xfrm rot="5400000">
          <a:off x="2113591" y="50024"/>
          <a:ext cx="594214" cy="3541551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algn="l"/>
          <a:r>
            <a:rPr lang="pt-BR" sz="20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Fazer a ligação das ideias presentes no organizador prévio com as ideias do material de instrução.</a:t>
          </a:r>
        </a:p>
      </dgm:t>
    </dgm:pt>
    <dgm:pt modelId="{93838273-77D6-4D69-803E-3A4E4286A8ED}" type="parTrans" cxnId="{0E9CB4D3-0426-4BD9-B03C-3578B2C549E9}">
      <dgm:prSet/>
      <dgm:spPr/>
      <dgm:t>
        <a:bodyPr/>
        <a:lstStyle/>
        <a:p>
          <a:pPr algn="l"/>
          <a:endParaRPr lang="pt-BR" sz="2000"/>
        </a:p>
      </dgm:t>
    </dgm:pt>
    <dgm:pt modelId="{085F12F2-27A4-48E8-A31F-EDFD0EB128CB}" type="sibTrans" cxnId="{0E9CB4D3-0426-4BD9-B03C-3578B2C549E9}">
      <dgm:prSet/>
      <dgm:spPr/>
      <dgm:t>
        <a:bodyPr/>
        <a:lstStyle/>
        <a:p>
          <a:pPr algn="l"/>
          <a:endParaRPr lang="pt-BR" sz="2000"/>
        </a:p>
      </dgm:t>
    </dgm:pt>
    <dgm:pt modelId="{C33801DE-5E40-460A-B25C-34153CCD4B3D}">
      <dgm:prSet phldrT="[Texto]" custT="1"/>
      <dgm:spPr>
        <a:xfrm rot="5400000">
          <a:off x="-137126" y="2421982"/>
          <a:ext cx="914176" cy="639923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 algn="ctr"/>
          <a:r>
            <a:rPr lang="pt-BR" sz="20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Fase IV</a:t>
          </a:r>
        </a:p>
      </dgm:t>
    </dgm:pt>
    <dgm:pt modelId="{B630BFAF-797D-4599-AA7D-2637F78F6732}" type="parTrans" cxnId="{CACDB07E-F2B8-465E-8A76-2B7904F7D939}">
      <dgm:prSet/>
      <dgm:spPr/>
      <dgm:t>
        <a:bodyPr/>
        <a:lstStyle/>
        <a:p>
          <a:pPr algn="l"/>
          <a:endParaRPr lang="pt-BR" sz="2000"/>
        </a:p>
      </dgm:t>
    </dgm:pt>
    <dgm:pt modelId="{90D0F1BC-5B3F-4649-BE9B-E15EDA9B65C0}" type="sibTrans" cxnId="{CACDB07E-F2B8-465E-8A76-2B7904F7D939}">
      <dgm:prSet/>
      <dgm:spPr/>
      <dgm:t>
        <a:bodyPr/>
        <a:lstStyle/>
        <a:p>
          <a:pPr algn="l"/>
          <a:endParaRPr lang="pt-BR" sz="2000"/>
        </a:p>
      </dgm:t>
    </dgm:pt>
    <dgm:pt modelId="{0C29DE66-FD6A-4A85-8BA9-65AACEAFC10F}">
      <dgm:prSet phldrT="[Texto]" custT="1"/>
      <dgm:spPr>
        <a:xfrm rot="5400000">
          <a:off x="2113591" y="811187"/>
          <a:ext cx="594214" cy="3541551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algn="l"/>
          <a:r>
            <a:rPr lang="pt-BR" sz="2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Aplicar a nova aprendizagem em uma tarefa.</a:t>
          </a:r>
        </a:p>
      </dgm:t>
    </dgm:pt>
    <dgm:pt modelId="{75A15F39-A895-4743-B164-E47D73CA85E6}" type="parTrans" cxnId="{BF4436DF-D725-40FC-8E69-8D95A669C1DA}">
      <dgm:prSet/>
      <dgm:spPr/>
      <dgm:t>
        <a:bodyPr/>
        <a:lstStyle/>
        <a:p>
          <a:pPr algn="l"/>
          <a:endParaRPr lang="pt-BR" sz="2000"/>
        </a:p>
      </dgm:t>
    </dgm:pt>
    <dgm:pt modelId="{035D45C9-6153-4CC1-B1A9-66FFC7CC65F3}" type="sibTrans" cxnId="{BF4436DF-D725-40FC-8E69-8D95A669C1DA}">
      <dgm:prSet/>
      <dgm:spPr/>
      <dgm:t>
        <a:bodyPr/>
        <a:lstStyle/>
        <a:p>
          <a:pPr algn="l"/>
          <a:endParaRPr lang="pt-BR" sz="2000"/>
        </a:p>
      </dgm:t>
    </dgm:pt>
    <dgm:pt modelId="{F4DDCD44-E3D4-4548-9FCF-09D27276C96F}" type="pres">
      <dgm:prSet presAssocID="{09159B42-EEE5-4D87-A258-FBAB8404A57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35AD0E9-43FD-4CC9-8ABB-EB36FB8B8BF0}" type="pres">
      <dgm:prSet presAssocID="{48BE2400-6E5F-40F3-85F2-9001C8FA89B6}" presName="composite" presStyleCnt="0"/>
      <dgm:spPr/>
    </dgm:pt>
    <dgm:pt modelId="{883868E6-4EF5-41D4-B120-174FB788C379}" type="pres">
      <dgm:prSet presAssocID="{48BE2400-6E5F-40F3-85F2-9001C8FA89B6}" presName="parentText" presStyleLbl="alignNode1" presStyleIdx="0" presStyleCnt="4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pt-BR"/>
        </a:p>
      </dgm:t>
    </dgm:pt>
    <dgm:pt modelId="{5B5459E0-3964-4DA6-B429-02049340E270}" type="pres">
      <dgm:prSet presAssocID="{48BE2400-6E5F-40F3-85F2-9001C8FA89B6}" presName="descendantText" presStyleLbl="alignAcc1" presStyleIdx="0" presStyleCnt="4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pt-BR"/>
        </a:p>
      </dgm:t>
    </dgm:pt>
    <dgm:pt modelId="{E1146017-0C63-43BD-8030-1BA98E4F3751}" type="pres">
      <dgm:prSet presAssocID="{F752F412-8FBF-4676-9A62-C4FFFAA56371}" presName="sp" presStyleCnt="0"/>
      <dgm:spPr/>
    </dgm:pt>
    <dgm:pt modelId="{F1EBF100-15B0-4135-BE8E-3EC49F669B24}" type="pres">
      <dgm:prSet presAssocID="{35D1208E-928C-4906-B23E-2B8C58992BFD}" presName="composite" presStyleCnt="0"/>
      <dgm:spPr/>
    </dgm:pt>
    <dgm:pt modelId="{EB46652D-BB6C-4CCE-AC7C-6A8A6CBF6A35}" type="pres">
      <dgm:prSet presAssocID="{35D1208E-928C-4906-B23E-2B8C58992BFD}" presName="parentText" presStyleLbl="alignNode1" presStyleIdx="1" presStyleCnt="4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pt-BR"/>
        </a:p>
      </dgm:t>
    </dgm:pt>
    <dgm:pt modelId="{5827DF85-38BA-4C68-9710-B7A53999AA63}" type="pres">
      <dgm:prSet presAssocID="{35D1208E-928C-4906-B23E-2B8C58992BFD}" presName="descendantText" presStyleLbl="alignAcc1" presStyleIdx="1" presStyleCnt="4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pt-BR"/>
        </a:p>
      </dgm:t>
    </dgm:pt>
    <dgm:pt modelId="{58CD3995-1A2F-4B48-A716-D49320AEC672}" type="pres">
      <dgm:prSet presAssocID="{DADDAC7A-F04D-4CBF-92FE-F1E073B7C829}" presName="sp" presStyleCnt="0"/>
      <dgm:spPr/>
    </dgm:pt>
    <dgm:pt modelId="{5B1151BC-6965-47F9-8FAF-0875E56BC6B0}" type="pres">
      <dgm:prSet presAssocID="{8FB61730-92E8-4B17-8ABF-FDF6ED5F74E6}" presName="composite" presStyleCnt="0"/>
      <dgm:spPr/>
    </dgm:pt>
    <dgm:pt modelId="{6FF9DBED-6810-4D98-9460-84C2984027E0}" type="pres">
      <dgm:prSet presAssocID="{8FB61730-92E8-4B17-8ABF-FDF6ED5F74E6}" presName="parentText" presStyleLbl="alignNode1" presStyleIdx="2" presStyleCnt="4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pt-BR"/>
        </a:p>
      </dgm:t>
    </dgm:pt>
    <dgm:pt modelId="{FB22F38F-8244-4BF6-BD21-A2C5807D96D7}" type="pres">
      <dgm:prSet presAssocID="{8FB61730-92E8-4B17-8ABF-FDF6ED5F74E6}" presName="descendantText" presStyleLbl="alignAcc1" presStyleIdx="2" presStyleCnt="4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pt-BR"/>
        </a:p>
      </dgm:t>
    </dgm:pt>
    <dgm:pt modelId="{FE1BA6C6-B657-42C3-AC51-9A165355EEF3}" type="pres">
      <dgm:prSet presAssocID="{B0AAFA34-440A-4A2D-9204-80D831EA7016}" presName="sp" presStyleCnt="0"/>
      <dgm:spPr/>
    </dgm:pt>
    <dgm:pt modelId="{DE92CFB2-7B74-4F6B-B4E7-D1B53DDED185}" type="pres">
      <dgm:prSet presAssocID="{C33801DE-5E40-460A-B25C-34153CCD4B3D}" presName="composite" presStyleCnt="0"/>
      <dgm:spPr/>
    </dgm:pt>
    <dgm:pt modelId="{91D9AEE0-7AAD-4099-8309-75407E69E9A4}" type="pres">
      <dgm:prSet presAssocID="{C33801DE-5E40-460A-B25C-34153CCD4B3D}" presName="parentText" presStyleLbl="alignNode1" presStyleIdx="3" presStyleCnt="4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pt-BR"/>
        </a:p>
      </dgm:t>
    </dgm:pt>
    <dgm:pt modelId="{DC3A4E07-D4F3-4397-9D96-5FE7EDE705DE}" type="pres">
      <dgm:prSet presAssocID="{C33801DE-5E40-460A-B25C-34153CCD4B3D}" presName="descendantText" presStyleLbl="alignAcc1" presStyleIdx="3" presStyleCnt="4" custScaleY="97242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pt-BR"/>
        </a:p>
      </dgm:t>
    </dgm:pt>
  </dgm:ptLst>
  <dgm:cxnLst>
    <dgm:cxn modelId="{F7119106-9E94-453F-93BC-5B1DE694907E}" type="presOf" srcId="{51AC363C-0C60-4CA8-A991-911E2403B7FC}" destId="{FB22F38F-8244-4BF6-BD21-A2C5807D96D7}" srcOrd="0" destOrd="0" presId="urn:microsoft.com/office/officeart/2005/8/layout/chevron2"/>
    <dgm:cxn modelId="{31FE5413-9F89-4DF1-A629-0FC0913C283D}" type="presOf" srcId="{48BE2400-6E5F-40F3-85F2-9001C8FA89B6}" destId="{883868E6-4EF5-41D4-B120-174FB788C379}" srcOrd="0" destOrd="0" presId="urn:microsoft.com/office/officeart/2005/8/layout/chevron2"/>
    <dgm:cxn modelId="{0DDC483C-2082-4380-9F1D-2713E609EC0B}" type="presOf" srcId="{D8760A4D-8530-443E-ADD3-CDAC1920B303}" destId="{5B5459E0-3964-4DA6-B429-02049340E270}" srcOrd="0" destOrd="0" presId="urn:microsoft.com/office/officeart/2005/8/layout/chevron2"/>
    <dgm:cxn modelId="{CACDB07E-F2B8-465E-8A76-2B7904F7D939}" srcId="{09159B42-EEE5-4D87-A258-FBAB8404A57C}" destId="{C33801DE-5E40-460A-B25C-34153CCD4B3D}" srcOrd="3" destOrd="0" parTransId="{B630BFAF-797D-4599-AA7D-2637F78F6732}" sibTransId="{90D0F1BC-5B3F-4649-BE9B-E15EDA9B65C0}"/>
    <dgm:cxn modelId="{26D5307A-672B-4ED0-8FC6-559C8CCF1D4C}" type="presOf" srcId="{35D1208E-928C-4906-B23E-2B8C58992BFD}" destId="{EB46652D-BB6C-4CCE-AC7C-6A8A6CBF6A35}" srcOrd="0" destOrd="0" presId="urn:microsoft.com/office/officeart/2005/8/layout/chevron2"/>
    <dgm:cxn modelId="{0E9CB4D3-0426-4BD9-B03C-3578B2C549E9}" srcId="{8FB61730-92E8-4B17-8ABF-FDF6ED5F74E6}" destId="{51AC363C-0C60-4CA8-A991-911E2403B7FC}" srcOrd="0" destOrd="0" parTransId="{93838273-77D6-4D69-803E-3A4E4286A8ED}" sibTransId="{085F12F2-27A4-48E8-A31F-EDFD0EB128CB}"/>
    <dgm:cxn modelId="{BF4436DF-D725-40FC-8E69-8D95A669C1DA}" srcId="{C33801DE-5E40-460A-B25C-34153CCD4B3D}" destId="{0C29DE66-FD6A-4A85-8BA9-65AACEAFC10F}" srcOrd="0" destOrd="0" parTransId="{75A15F39-A895-4743-B164-E47D73CA85E6}" sibTransId="{035D45C9-6153-4CC1-B1A9-66FFC7CC65F3}"/>
    <dgm:cxn modelId="{DC671F8D-4049-4523-8B76-D31095E53503}" srcId="{09159B42-EEE5-4D87-A258-FBAB8404A57C}" destId="{8FB61730-92E8-4B17-8ABF-FDF6ED5F74E6}" srcOrd="2" destOrd="0" parTransId="{16F4E6BC-3897-4B14-A542-A4691ADBC311}" sibTransId="{B0AAFA34-440A-4A2D-9204-80D831EA7016}"/>
    <dgm:cxn modelId="{1F820FD3-4F7E-4C64-95DD-69D6CEA3037C}" srcId="{48BE2400-6E5F-40F3-85F2-9001C8FA89B6}" destId="{D8760A4D-8530-443E-ADD3-CDAC1920B303}" srcOrd="0" destOrd="0" parTransId="{91F98479-A3BD-417E-A234-147418DAC1DC}" sibTransId="{C59B5AA7-537D-432E-9096-3C017B7763BA}"/>
    <dgm:cxn modelId="{01496D2F-DECC-4872-86F2-E351BDA5BBD6}" type="presOf" srcId="{0C29DE66-FD6A-4A85-8BA9-65AACEAFC10F}" destId="{DC3A4E07-D4F3-4397-9D96-5FE7EDE705DE}" srcOrd="0" destOrd="0" presId="urn:microsoft.com/office/officeart/2005/8/layout/chevron2"/>
    <dgm:cxn modelId="{8555E70A-B692-4106-9F72-85FFCA30951B}" type="presOf" srcId="{09159B42-EEE5-4D87-A258-FBAB8404A57C}" destId="{F4DDCD44-E3D4-4548-9FCF-09D27276C96F}" srcOrd="0" destOrd="0" presId="urn:microsoft.com/office/officeart/2005/8/layout/chevron2"/>
    <dgm:cxn modelId="{F9D78C6D-7B5D-4966-90E0-E1EBA017AD47}" srcId="{35D1208E-928C-4906-B23E-2B8C58992BFD}" destId="{6CC0BDBC-ED0F-4BA8-98DD-2F5028D774CF}" srcOrd="0" destOrd="0" parTransId="{D326D484-27CE-451F-A60F-DF225A4378AC}" sibTransId="{9FCD54AD-E504-40C3-BDC4-B2B19760B189}"/>
    <dgm:cxn modelId="{E6AC9F7C-BB8C-46A9-A1B4-81CABD773383}" srcId="{09159B42-EEE5-4D87-A258-FBAB8404A57C}" destId="{48BE2400-6E5F-40F3-85F2-9001C8FA89B6}" srcOrd="0" destOrd="0" parTransId="{DD1E230F-DF1F-42E2-9AB3-31AAC0843CD5}" sibTransId="{F752F412-8FBF-4676-9A62-C4FFFAA56371}"/>
    <dgm:cxn modelId="{379A16F4-9ADD-4E4B-A603-8A1DCF063399}" type="presOf" srcId="{C33801DE-5E40-460A-B25C-34153CCD4B3D}" destId="{91D9AEE0-7AAD-4099-8309-75407E69E9A4}" srcOrd="0" destOrd="0" presId="urn:microsoft.com/office/officeart/2005/8/layout/chevron2"/>
    <dgm:cxn modelId="{D99286F8-63DA-419E-916F-88640027ADB3}" type="presOf" srcId="{8FB61730-92E8-4B17-8ABF-FDF6ED5F74E6}" destId="{6FF9DBED-6810-4D98-9460-84C2984027E0}" srcOrd="0" destOrd="0" presId="urn:microsoft.com/office/officeart/2005/8/layout/chevron2"/>
    <dgm:cxn modelId="{9B0B1D58-6C62-4BEF-8509-619FC517F542}" type="presOf" srcId="{6CC0BDBC-ED0F-4BA8-98DD-2F5028D774CF}" destId="{5827DF85-38BA-4C68-9710-B7A53999AA63}" srcOrd="0" destOrd="0" presId="urn:microsoft.com/office/officeart/2005/8/layout/chevron2"/>
    <dgm:cxn modelId="{41F02239-D405-421E-878C-336C8BC54D97}" srcId="{09159B42-EEE5-4D87-A258-FBAB8404A57C}" destId="{35D1208E-928C-4906-B23E-2B8C58992BFD}" srcOrd="1" destOrd="0" parTransId="{E97600C3-E3CC-4625-B51B-14460240CA15}" sibTransId="{DADDAC7A-F04D-4CBF-92FE-F1E073B7C829}"/>
    <dgm:cxn modelId="{6FDD17E2-ED77-490B-8061-BAF6BD662C30}" type="presParOf" srcId="{F4DDCD44-E3D4-4548-9FCF-09D27276C96F}" destId="{835AD0E9-43FD-4CC9-8ABB-EB36FB8B8BF0}" srcOrd="0" destOrd="0" presId="urn:microsoft.com/office/officeart/2005/8/layout/chevron2"/>
    <dgm:cxn modelId="{9E801E86-C097-465D-A436-7EBCFEC7263B}" type="presParOf" srcId="{835AD0E9-43FD-4CC9-8ABB-EB36FB8B8BF0}" destId="{883868E6-4EF5-41D4-B120-174FB788C379}" srcOrd="0" destOrd="0" presId="urn:microsoft.com/office/officeart/2005/8/layout/chevron2"/>
    <dgm:cxn modelId="{1E26CA1D-3BF3-4C8B-94F9-4B200336BB57}" type="presParOf" srcId="{835AD0E9-43FD-4CC9-8ABB-EB36FB8B8BF0}" destId="{5B5459E0-3964-4DA6-B429-02049340E270}" srcOrd="1" destOrd="0" presId="urn:microsoft.com/office/officeart/2005/8/layout/chevron2"/>
    <dgm:cxn modelId="{CFC3C1B5-40A4-4189-9E30-7230E03A16AC}" type="presParOf" srcId="{F4DDCD44-E3D4-4548-9FCF-09D27276C96F}" destId="{E1146017-0C63-43BD-8030-1BA98E4F3751}" srcOrd="1" destOrd="0" presId="urn:microsoft.com/office/officeart/2005/8/layout/chevron2"/>
    <dgm:cxn modelId="{50C36266-E972-4185-88FD-47B921834992}" type="presParOf" srcId="{F4DDCD44-E3D4-4548-9FCF-09D27276C96F}" destId="{F1EBF100-15B0-4135-BE8E-3EC49F669B24}" srcOrd="2" destOrd="0" presId="urn:microsoft.com/office/officeart/2005/8/layout/chevron2"/>
    <dgm:cxn modelId="{BFA00119-3AAF-423E-A2D8-0FBB493FE949}" type="presParOf" srcId="{F1EBF100-15B0-4135-BE8E-3EC49F669B24}" destId="{EB46652D-BB6C-4CCE-AC7C-6A8A6CBF6A35}" srcOrd="0" destOrd="0" presId="urn:microsoft.com/office/officeart/2005/8/layout/chevron2"/>
    <dgm:cxn modelId="{F2134219-7FB5-4614-8881-7F469A12641E}" type="presParOf" srcId="{F1EBF100-15B0-4135-BE8E-3EC49F669B24}" destId="{5827DF85-38BA-4C68-9710-B7A53999AA63}" srcOrd="1" destOrd="0" presId="urn:microsoft.com/office/officeart/2005/8/layout/chevron2"/>
    <dgm:cxn modelId="{9701F069-967B-4E69-B579-53567E554CAC}" type="presParOf" srcId="{F4DDCD44-E3D4-4548-9FCF-09D27276C96F}" destId="{58CD3995-1A2F-4B48-A716-D49320AEC672}" srcOrd="3" destOrd="0" presId="urn:microsoft.com/office/officeart/2005/8/layout/chevron2"/>
    <dgm:cxn modelId="{64027A51-791B-4B0F-BE44-7C4414BC3494}" type="presParOf" srcId="{F4DDCD44-E3D4-4548-9FCF-09D27276C96F}" destId="{5B1151BC-6965-47F9-8FAF-0875E56BC6B0}" srcOrd="4" destOrd="0" presId="urn:microsoft.com/office/officeart/2005/8/layout/chevron2"/>
    <dgm:cxn modelId="{AFC06EBB-DE7F-452C-8579-4F8DC0C81396}" type="presParOf" srcId="{5B1151BC-6965-47F9-8FAF-0875E56BC6B0}" destId="{6FF9DBED-6810-4D98-9460-84C2984027E0}" srcOrd="0" destOrd="0" presId="urn:microsoft.com/office/officeart/2005/8/layout/chevron2"/>
    <dgm:cxn modelId="{337C2065-0236-4D35-B8F1-4925175A33E5}" type="presParOf" srcId="{5B1151BC-6965-47F9-8FAF-0875E56BC6B0}" destId="{FB22F38F-8244-4BF6-BD21-A2C5807D96D7}" srcOrd="1" destOrd="0" presId="urn:microsoft.com/office/officeart/2005/8/layout/chevron2"/>
    <dgm:cxn modelId="{059BC702-E611-4022-9BDB-CF0253052B1A}" type="presParOf" srcId="{F4DDCD44-E3D4-4548-9FCF-09D27276C96F}" destId="{FE1BA6C6-B657-42C3-AC51-9A165355EEF3}" srcOrd="5" destOrd="0" presId="urn:microsoft.com/office/officeart/2005/8/layout/chevron2"/>
    <dgm:cxn modelId="{9D0E1819-5A6A-4654-906E-8225829B55C5}" type="presParOf" srcId="{F4DDCD44-E3D4-4548-9FCF-09D27276C96F}" destId="{DE92CFB2-7B74-4F6B-B4E7-D1B53DDED185}" srcOrd="6" destOrd="0" presId="urn:microsoft.com/office/officeart/2005/8/layout/chevron2"/>
    <dgm:cxn modelId="{26F7859C-D6B8-4043-9DB5-1473595F21A3}" type="presParOf" srcId="{DE92CFB2-7B74-4F6B-B4E7-D1B53DDED185}" destId="{91D9AEE0-7AAD-4099-8309-75407E69E9A4}" srcOrd="0" destOrd="0" presId="urn:microsoft.com/office/officeart/2005/8/layout/chevron2"/>
    <dgm:cxn modelId="{04FEE7A8-0B96-49E1-8DE9-441FE0457C14}" type="presParOf" srcId="{DE92CFB2-7B74-4F6B-B4E7-D1B53DDED185}" destId="{DC3A4E07-D4F3-4397-9D96-5FE7EDE705D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868E6-4EF5-41D4-B120-174FB788C379}">
      <dsp:nvSpPr>
        <dsp:cNvPr id="0" name=""/>
        <dsp:cNvSpPr/>
      </dsp:nvSpPr>
      <dsp:spPr>
        <a:xfrm rot="5400000">
          <a:off x="-208232" y="210872"/>
          <a:ext cx="1388219" cy="971753"/>
        </a:xfrm>
        <a:prstGeom prst="chevron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Fase I</a:t>
          </a:r>
        </a:p>
      </dsp:txBody>
      <dsp:txXfrm rot="-5400000">
        <a:off x="2" y="488516"/>
        <a:ext cx="971753" cy="416466"/>
      </dsp:txXfrm>
    </dsp:sp>
    <dsp:sp modelId="{5B5459E0-3964-4DA6-B429-02049340E270}">
      <dsp:nvSpPr>
        <dsp:cNvPr id="0" name=""/>
        <dsp:cNvSpPr/>
      </dsp:nvSpPr>
      <dsp:spPr>
        <a:xfrm rot="5400000">
          <a:off x="3563097" y="-2588704"/>
          <a:ext cx="902342" cy="6085030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Apresentar o organizador prévio.</a:t>
          </a:r>
        </a:p>
      </dsp:txBody>
      <dsp:txXfrm rot="-5400000">
        <a:off x="971754" y="46688"/>
        <a:ext cx="6040981" cy="814244"/>
      </dsp:txXfrm>
    </dsp:sp>
    <dsp:sp modelId="{EB46652D-BB6C-4CCE-AC7C-6A8A6CBF6A35}">
      <dsp:nvSpPr>
        <dsp:cNvPr id="0" name=""/>
        <dsp:cNvSpPr/>
      </dsp:nvSpPr>
      <dsp:spPr>
        <a:xfrm rot="5400000">
          <a:off x="-208232" y="1453924"/>
          <a:ext cx="1388219" cy="971753"/>
        </a:xfrm>
        <a:prstGeom prst="chevron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Fase II</a:t>
          </a:r>
        </a:p>
      </dsp:txBody>
      <dsp:txXfrm rot="-5400000">
        <a:off x="2" y="1731568"/>
        <a:ext cx="971753" cy="416466"/>
      </dsp:txXfrm>
    </dsp:sp>
    <dsp:sp modelId="{5827DF85-38BA-4C68-9710-B7A53999AA63}">
      <dsp:nvSpPr>
        <dsp:cNvPr id="0" name=""/>
        <dsp:cNvSpPr/>
      </dsp:nvSpPr>
      <dsp:spPr>
        <a:xfrm rot="5400000">
          <a:off x="3563097" y="-1345652"/>
          <a:ext cx="902342" cy="6085030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Apresentar o material de instrução.</a:t>
          </a:r>
        </a:p>
      </dsp:txBody>
      <dsp:txXfrm rot="-5400000">
        <a:off x="971754" y="1289740"/>
        <a:ext cx="6040981" cy="814244"/>
      </dsp:txXfrm>
    </dsp:sp>
    <dsp:sp modelId="{6FF9DBED-6810-4D98-9460-84C2984027E0}">
      <dsp:nvSpPr>
        <dsp:cNvPr id="0" name=""/>
        <dsp:cNvSpPr/>
      </dsp:nvSpPr>
      <dsp:spPr>
        <a:xfrm rot="5400000">
          <a:off x="-208232" y="2696976"/>
          <a:ext cx="1388219" cy="971753"/>
        </a:xfrm>
        <a:prstGeom prst="chevron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Fase III</a:t>
          </a:r>
        </a:p>
      </dsp:txBody>
      <dsp:txXfrm rot="-5400000">
        <a:off x="2" y="2974620"/>
        <a:ext cx="971753" cy="416466"/>
      </dsp:txXfrm>
    </dsp:sp>
    <dsp:sp modelId="{FB22F38F-8244-4BF6-BD21-A2C5807D96D7}">
      <dsp:nvSpPr>
        <dsp:cNvPr id="0" name=""/>
        <dsp:cNvSpPr/>
      </dsp:nvSpPr>
      <dsp:spPr>
        <a:xfrm rot="5400000">
          <a:off x="3563097" y="-102600"/>
          <a:ext cx="902342" cy="6085030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Fazer a ligação das ideias presentes no organizador prévio com as ideias do material de instrução.</a:t>
          </a:r>
        </a:p>
      </dsp:txBody>
      <dsp:txXfrm rot="-5400000">
        <a:off x="971754" y="2532792"/>
        <a:ext cx="6040981" cy="814244"/>
      </dsp:txXfrm>
    </dsp:sp>
    <dsp:sp modelId="{91D9AEE0-7AAD-4099-8309-75407E69E9A4}">
      <dsp:nvSpPr>
        <dsp:cNvPr id="0" name=""/>
        <dsp:cNvSpPr/>
      </dsp:nvSpPr>
      <dsp:spPr>
        <a:xfrm rot="5400000">
          <a:off x="-208232" y="3940028"/>
          <a:ext cx="1388219" cy="971753"/>
        </a:xfrm>
        <a:prstGeom prst="chevron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Fase IV</a:t>
          </a:r>
        </a:p>
      </dsp:txBody>
      <dsp:txXfrm rot="-5400000">
        <a:off x="2" y="4217672"/>
        <a:ext cx="971753" cy="416466"/>
      </dsp:txXfrm>
    </dsp:sp>
    <dsp:sp modelId="{DC3A4E07-D4F3-4397-9D96-5FE7EDE705DE}">
      <dsp:nvSpPr>
        <dsp:cNvPr id="0" name=""/>
        <dsp:cNvSpPr/>
      </dsp:nvSpPr>
      <dsp:spPr>
        <a:xfrm rot="5400000">
          <a:off x="3575540" y="1140451"/>
          <a:ext cx="877455" cy="6085030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Aplicar a nova aprendizagem em uma tarefa.</a:t>
          </a:r>
        </a:p>
      </dsp:txBody>
      <dsp:txXfrm rot="-5400000">
        <a:off x="971753" y="3787072"/>
        <a:ext cx="6042196" cy="791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272D8-65BA-435B-99AD-C8F6053DA26F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0F5C3-CE7D-4D1F-ADD5-543350861A2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4792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0F5C3-CE7D-4D1F-ADD5-543350861A2B}" type="slidenum">
              <a:rPr lang="pt-BR" smtClean="0"/>
              <a:pPr/>
              <a:t>29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0F5C3-CE7D-4D1F-ADD5-543350861A2B}" type="slidenum">
              <a:rPr lang="pt-BR" smtClean="0"/>
              <a:pPr/>
              <a:t>31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42E95-9B5E-4704-92BE-3A17687ED868}" type="datetimeFigureOut">
              <a:rPr lang="pt-BR" smtClean="0"/>
              <a:pPr/>
              <a:t>15/04/2011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7E6A6-4DFC-4497-990E-BC6E71838D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Arquivos%20de%20programas\eRightSoft\SUPER\OutPut\animacao_ffmpeg_h264.avi.wmv" TargetMode="Externa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25922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pt-BR" b="1" cap="all" dirty="0"/>
              <a:t>manual DIDÁTICO DO CURTA DE ANIMAÇÃO “MOMENTO DE UMA FORÇA” COMO ORGANIZADOR PRÉVIO NO ENSINO DE FÍSICA.</a:t>
            </a:r>
            <a:endParaRPr lang="pt-BR" dirty="0"/>
          </a:p>
        </p:txBody>
      </p:sp>
      <p:sp>
        <p:nvSpPr>
          <p:cNvPr id="4" name="Subtítulo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Rafael João Ribeiro</a:t>
            </a:r>
          </a:p>
          <a:p>
            <a:r>
              <a:rPr lang="pt-BR" dirty="0" smtClean="0"/>
              <a:t>Ponta Grossa</a:t>
            </a:r>
          </a:p>
          <a:p>
            <a:r>
              <a:rPr lang="pt-BR" dirty="0" smtClean="0"/>
              <a:t>2011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5242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5"/>
            <a:ext cx="4351383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Rápida revisão:</a:t>
            </a:r>
            <a:endParaRPr lang="pt-BR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642910" y="1571612"/>
            <a:ext cx="4491038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 que é FORÇA?</a:t>
            </a:r>
            <a:endParaRPr lang="pt-BR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Imagem 4" descr="kung-fu-hands-large-2-28-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2643182"/>
            <a:ext cx="5810264" cy="39655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Retângulo 5"/>
          <p:cNvSpPr/>
          <p:nvPr/>
        </p:nvSpPr>
        <p:spPr>
          <a:xfrm>
            <a:off x="7000892" y="2857496"/>
            <a:ext cx="161133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3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pt-BR" sz="23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5"/>
            <a:ext cx="4351383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Rápida revisão:</a:t>
            </a:r>
            <a:endParaRPr lang="pt-BR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642910" y="1571612"/>
            <a:ext cx="4491038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 que é FORÇA?</a:t>
            </a:r>
            <a:endParaRPr lang="pt-BR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57158" y="2643182"/>
            <a:ext cx="8501090" cy="355994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Força é uma interação entre dois corpos:</a:t>
            </a:r>
          </a:p>
          <a:p>
            <a:endParaRPr lang="pt-BR" sz="28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pt-BR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Ao aplicar uma força é possível:</a:t>
            </a:r>
          </a:p>
          <a:p>
            <a:endParaRPr lang="pt-BR" sz="28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marL="274638" indent="-184150">
              <a:lnSpc>
                <a:spcPts val="3360"/>
              </a:lnSpc>
              <a:buFont typeface="Arial" pitchFamily="34" charset="0"/>
              <a:buChar char="•"/>
              <a:tabLst>
                <a:tab pos="365125" algn="l"/>
              </a:tabLst>
            </a:pPr>
            <a:r>
              <a:rPr lang="pt-BR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colocar um corpo em movimento</a:t>
            </a:r>
          </a:p>
          <a:p>
            <a:pPr marL="274638" indent="-184150">
              <a:lnSpc>
                <a:spcPts val="3360"/>
              </a:lnSpc>
              <a:buFont typeface="Arial" pitchFamily="34" charset="0"/>
              <a:buChar char="•"/>
              <a:tabLst>
                <a:tab pos="365125" algn="l"/>
              </a:tabLst>
            </a:pPr>
            <a:r>
              <a:rPr lang="pt-BR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parar um corpo que já está em movimento</a:t>
            </a:r>
          </a:p>
          <a:p>
            <a:pPr marL="274638" indent="-184150">
              <a:lnSpc>
                <a:spcPts val="3360"/>
              </a:lnSpc>
              <a:buFont typeface="Arial" pitchFamily="34" charset="0"/>
              <a:buChar char="•"/>
              <a:tabLst>
                <a:tab pos="365125" algn="l"/>
              </a:tabLst>
            </a:pPr>
            <a:r>
              <a:rPr lang="pt-BR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causar deformação em um corpo</a:t>
            </a:r>
          </a:p>
          <a:p>
            <a:pPr marL="274638" indent="-184150">
              <a:lnSpc>
                <a:spcPts val="3360"/>
              </a:lnSpc>
              <a:buFont typeface="Arial" pitchFamily="34" charset="0"/>
              <a:buChar char="•"/>
              <a:tabLst>
                <a:tab pos="365125" algn="l"/>
              </a:tabLst>
            </a:pPr>
            <a:r>
              <a:rPr lang="pt-BR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g</a:t>
            </a:r>
            <a:r>
              <a:rPr lang="pt-BR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irar um corpo em torno de um ponto</a:t>
            </a:r>
            <a:endParaRPr lang="pt-BR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Botão de ação: Fim 4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6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1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1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1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642910" y="642918"/>
            <a:ext cx="4138954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r>
              <a:rPr lang="pt-BR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Força é uma </a:t>
            </a:r>
          </a:p>
          <a:p>
            <a:r>
              <a:rPr lang="pt-BR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grandeza vetorial</a:t>
            </a:r>
            <a:endParaRPr lang="pt-B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642910" y="2260579"/>
            <a:ext cx="7786742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Força possui direção e sentido e é representada usando vetores:</a:t>
            </a:r>
            <a:endParaRPr lang="pt-BR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Seta para a direita 4"/>
          <p:cNvSpPr/>
          <p:nvPr/>
        </p:nvSpPr>
        <p:spPr>
          <a:xfrm>
            <a:off x="5715008" y="4714884"/>
            <a:ext cx="1714512" cy="571504"/>
          </a:xfrm>
          <a:prstGeom prst="rightArrow">
            <a:avLst>
              <a:gd name="adj1" fmla="val 30896"/>
              <a:gd name="adj2" fmla="val 50000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dk1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571472" y="4429132"/>
            <a:ext cx="450059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Representação de uma força para direita:</a:t>
            </a: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7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ta para a direita 4"/>
          <p:cNvSpPr/>
          <p:nvPr/>
        </p:nvSpPr>
        <p:spPr>
          <a:xfrm rot="16200000">
            <a:off x="3500430" y="4143380"/>
            <a:ext cx="1714512" cy="571504"/>
          </a:xfrm>
          <a:prstGeom prst="rightArrow">
            <a:avLst>
              <a:gd name="adj1" fmla="val 30896"/>
              <a:gd name="adj2" fmla="val 50000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dk1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143108" y="5429264"/>
            <a:ext cx="450059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Representação de uma força para cima:</a:t>
            </a:r>
          </a:p>
        </p:txBody>
      </p:sp>
      <p:sp>
        <p:nvSpPr>
          <p:cNvPr id="6" name="Retângulo 5"/>
          <p:cNvSpPr/>
          <p:nvPr/>
        </p:nvSpPr>
        <p:spPr>
          <a:xfrm>
            <a:off x="642910" y="642918"/>
            <a:ext cx="4138954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r>
              <a:rPr lang="pt-BR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Força é uma </a:t>
            </a:r>
          </a:p>
          <a:p>
            <a:r>
              <a:rPr lang="pt-BR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grandeza vetorial</a:t>
            </a:r>
            <a:endParaRPr lang="pt-B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642910" y="2260579"/>
            <a:ext cx="7786742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Força possui direção e sentido e é representada usando vetores:</a:t>
            </a:r>
            <a:endParaRPr lang="pt-BR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5"/>
            <a:ext cx="3087833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Prepare-se</a:t>
            </a:r>
          </a:p>
        </p:txBody>
      </p:sp>
      <p:sp>
        <p:nvSpPr>
          <p:cNvPr id="4" name="Retângulo 3"/>
          <p:cNvSpPr/>
          <p:nvPr/>
        </p:nvSpPr>
        <p:spPr>
          <a:xfrm>
            <a:off x="642910" y="1571612"/>
            <a:ext cx="7139903" cy="144655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Agora você irá assistir um</a:t>
            </a:r>
          </a:p>
          <a:p>
            <a:r>
              <a:rPr lang="pt-BR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desenho animado.</a:t>
            </a:r>
            <a:endParaRPr lang="pt-BR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642910" y="3929066"/>
            <a:ext cx="7786742" cy="181588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Preste atenção em como o personagem Irá fazer para </a:t>
            </a:r>
            <a:r>
              <a:rPr lang="pt-BR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aplicar força de um jeito </a:t>
            </a:r>
            <a:r>
              <a:rPr lang="pt-BR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mais inteligente para resolver seu problema.</a:t>
            </a:r>
            <a:endParaRPr lang="pt-BR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Botão de ação: Fim 4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6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nimacao_ffmpeg_h264.avi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/>
          <a:stretch>
            <a:fillRect/>
          </a:stretch>
        </p:blipFill>
        <p:spPr>
          <a:xfrm>
            <a:off x="395536" y="642950"/>
            <a:ext cx="8465355" cy="564357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1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5"/>
            <a:ext cx="6202596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 que você entendeu?</a:t>
            </a:r>
            <a:endParaRPr lang="pt-BR" sz="4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642910" y="1571612"/>
            <a:ext cx="7697813" cy="144655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r>
              <a:rPr lang="pt-BR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Vamos começar pela </a:t>
            </a:r>
          </a:p>
          <a:p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dificuldade do personagem:</a:t>
            </a:r>
            <a:endParaRPr lang="pt-BR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6" name="Picture 2" descr="D:\3DFISTEC\blenderprojetos\seplanos\parte2\edicao\telasseparadas\chavenormal.jp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3214686"/>
            <a:ext cx="2500330" cy="2928934"/>
          </a:xfrm>
          <a:prstGeom prst="rect">
            <a:avLst/>
          </a:prstGeom>
          <a:noFill/>
        </p:spPr>
      </p:pic>
      <p:sp>
        <p:nvSpPr>
          <p:cNvPr id="7" name="Retângulo 6"/>
          <p:cNvSpPr/>
          <p:nvPr/>
        </p:nvSpPr>
        <p:spPr>
          <a:xfrm>
            <a:off x="571473" y="3281322"/>
            <a:ext cx="5000660" cy="286232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 personagem teve dificuldades para afrouxar o parafuso usando sua força </a:t>
            </a:r>
            <a:r>
              <a:rPr lang="pt-BR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 a chave de roda.</a:t>
            </a:r>
            <a:endParaRPr lang="pt-B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Botão de ação: Fim 7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8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5"/>
            <a:ext cx="715773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 os pulos do passarinho?</a:t>
            </a:r>
          </a:p>
        </p:txBody>
      </p:sp>
      <p:sp>
        <p:nvSpPr>
          <p:cNvPr id="4" name="Retângulo 3"/>
          <p:cNvSpPr/>
          <p:nvPr/>
        </p:nvSpPr>
        <p:spPr>
          <a:xfrm>
            <a:off x="642910" y="1214422"/>
            <a:ext cx="7143800" cy="212365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 passarinho só quebra a antena</a:t>
            </a:r>
            <a:r>
              <a:rPr lang="pt-BR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quando pula na ponta! Por quê?</a:t>
            </a:r>
            <a:endParaRPr lang="pt-BR" sz="4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050" name="Picture 2" descr="D:\3DFISTEC\blenderprojetos\seplanos\parte2\edicao\telasseparadas\passarinhonomeio.png"/>
          <p:cNvPicPr>
            <a:picLocks noChangeAspect="1" noChangeArrowheads="1"/>
          </p:cNvPicPr>
          <p:nvPr/>
        </p:nvPicPr>
        <p:blipFill>
          <a:blip r:embed="rId2"/>
          <a:srcRect l="13402" t="15729" r="28264" b="12395"/>
          <a:stretch>
            <a:fillRect/>
          </a:stretch>
        </p:blipFill>
        <p:spPr bwMode="auto">
          <a:xfrm>
            <a:off x="285720" y="3429000"/>
            <a:ext cx="4000528" cy="3286148"/>
          </a:xfrm>
          <a:prstGeom prst="rect">
            <a:avLst/>
          </a:prstGeom>
          <a:noFill/>
        </p:spPr>
      </p:pic>
      <p:pic>
        <p:nvPicPr>
          <p:cNvPr id="2051" name="Picture 3" descr="D:\3DFISTEC\blenderprojetos\seplanos\parte2\edicao\telasseparadas\passarinhonaponta.png"/>
          <p:cNvPicPr>
            <a:picLocks noChangeAspect="1" noChangeArrowheads="1"/>
          </p:cNvPicPr>
          <p:nvPr/>
        </p:nvPicPr>
        <p:blipFill>
          <a:blip r:embed="rId3"/>
          <a:srcRect l="13773" t="14965" r="26852" b="13159"/>
          <a:stretch>
            <a:fillRect/>
          </a:stretch>
        </p:blipFill>
        <p:spPr bwMode="auto">
          <a:xfrm>
            <a:off x="4500562" y="3429000"/>
            <a:ext cx="4071966" cy="3286148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4"/>
            <a:ext cx="6143668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É o efeito alavanca!</a:t>
            </a:r>
            <a:endParaRPr lang="pt-BR" sz="4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642910" y="2285992"/>
            <a:ext cx="7143800" cy="415498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 capacidade de uma força em fazer girar um corpo é maior quando se usa uma alavanca. Esta capacidade é chamada de Momento de uma Força.</a:t>
            </a:r>
            <a:endParaRPr lang="pt-BR" sz="4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Botão de ação: Fim 4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97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4"/>
            <a:ext cx="6143668" cy="144655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 palavra “momento” no dia-a-dia:</a:t>
            </a:r>
          </a:p>
        </p:txBody>
      </p:sp>
      <p:sp>
        <p:nvSpPr>
          <p:cNvPr id="4" name="Retângulo 3"/>
          <p:cNvSpPr/>
          <p:nvPr/>
        </p:nvSpPr>
        <p:spPr>
          <a:xfrm>
            <a:off x="642910" y="1976519"/>
            <a:ext cx="7715304" cy="452431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É comum as pessoas usarem a palavra “momento” em situações que envolvem uma passagem de tempo.</a:t>
            </a:r>
          </a:p>
          <a:p>
            <a:endParaRPr lang="pt-BR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pt-BR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Por exemplo: </a:t>
            </a:r>
          </a:p>
          <a:p>
            <a:r>
              <a:rPr lang="pt-BR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Ao atender o telefone você fala:</a:t>
            </a:r>
          </a:p>
          <a:p>
            <a:r>
              <a:rPr lang="pt-BR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- </a:t>
            </a:r>
            <a:r>
              <a:rPr lang="pt-BR" sz="36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Um momento por favor</a:t>
            </a:r>
            <a:r>
              <a:rPr lang="pt-BR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</a:p>
        </p:txBody>
      </p:sp>
      <p:sp>
        <p:nvSpPr>
          <p:cNvPr id="5" name="Botão de ação: Fim 4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97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Introdução ao professor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pt-BR" dirty="0"/>
              <a:t>Esse manual apresenta informações sobre a utilização do curta de animação “</a:t>
            </a:r>
            <a:r>
              <a:rPr lang="pt-BR" b="1" i="1" dirty="0"/>
              <a:t>Momento de uma Força</a:t>
            </a:r>
            <a:r>
              <a:rPr lang="pt-BR" dirty="0"/>
              <a:t>”. </a:t>
            </a:r>
            <a:endParaRPr lang="pt-BR" dirty="0" smtClean="0"/>
          </a:p>
          <a:p>
            <a:pPr algn="just"/>
            <a:r>
              <a:rPr lang="pt-BR" dirty="0" smtClean="0"/>
              <a:t>O </a:t>
            </a:r>
            <a:r>
              <a:rPr lang="pt-BR" dirty="0"/>
              <a:t>objetivo pedagógico do vídeo é assumir a função de organizador prévio no processo de ensino-aprendizagem do </a:t>
            </a:r>
            <a:r>
              <a:rPr lang="pt-BR" dirty="0" smtClean="0"/>
              <a:t>conceito </a:t>
            </a:r>
            <a:r>
              <a:rPr lang="pt-BR" i="1" dirty="0" smtClean="0"/>
              <a:t>momento de uma força</a:t>
            </a:r>
            <a:r>
              <a:rPr lang="pt-BR" dirty="0" smtClean="0"/>
              <a:t>. Assim, durante a aplicação desse recurso é </a:t>
            </a:r>
            <a:r>
              <a:rPr lang="pt-BR" dirty="0" smtClean="0"/>
              <a:t>necessário </a:t>
            </a:r>
            <a:r>
              <a:rPr lang="pt-BR" dirty="0" smtClean="0"/>
              <a:t>a presença do professor e </a:t>
            </a:r>
            <a:r>
              <a:rPr lang="pt-BR" dirty="0" smtClean="0"/>
              <a:t>do </a:t>
            </a:r>
            <a:r>
              <a:rPr lang="pt-BR" dirty="0" smtClean="0"/>
              <a:t>acompanhamento de outros materiais didáticos.</a:t>
            </a:r>
            <a:endParaRPr lang="pt-BR" dirty="0"/>
          </a:p>
          <a:p>
            <a:pPr algn="just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8354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4"/>
            <a:ext cx="6143668" cy="144655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 palavra “momento” na Física:</a:t>
            </a:r>
          </a:p>
        </p:txBody>
      </p:sp>
      <p:sp>
        <p:nvSpPr>
          <p:cNvPr id="4" name="Retângulo 3"/>
          <p:cNvSpPr/>
          <p:nvPr/>
        </p:nvSpPr>
        <p:spPr>
          <a:xfrm>
            <a:off x="642910" y="2214554"/>
            <a:ext cx="7143800" cy="34163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Na Física a palavra “momento” tem um significado diferente:</a:t>
            </a:r>
          </a:p>
          <a:p>
            <a:endParaRPr lang="pt-BR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pt-BR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 palavra MOMENTO é usada em situações onde corpos são forçados a girar.</a:t>
            </a:r>
          </a:p>
        </p:txBody>
      </p:sp>
      <p:sp>
        <p:nvSpPr>
          <p:cNvPr id="5" name="Botão de ação: Fim 4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97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3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857232"/>
            <a:ext cx="714380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Momento de uma Força</a:t>
            </a:r>
          </a:p>
        </p:txBody>
      </p:sp>
      <p:sp>
        <p:nvSpPr>
          <p:cNvPr id="4" name="Retângulo 3"/>
          <p:cNvSpPr/>
          <p:nvPr/>
        </p:nvSpPr>
        <p:spPr>
          <a:xfrm>
            <a:off x="642910" y="2357430"/>
            <a:ext cx="7143800" cy="317009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 momento depende da intensidade da Força e também da maneira como a força é aplicada sobre um corpo.</a:t>
            </a:r>
          </a:p>
        </p:txBody>
      </p:sp>
    </p:spTree>
  </p:cSld>
  <p:clrMapOvr>
    <a:masterClrMapping/>
  </p:clrMapOvr>
  <p:transition advTm="10843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3DFISTEC\blenderprojetos\seplanos\parte2\so a chave e a roda\chaveapenas.jpg"/>
          <p:cNvPicPr>
            <a:picLocks noChangeAspect="1" noChangeArrowheads="1"/>
          </p:cNvPicPr>
          <p:nvPr/>
        </p:nvPicPr>
        <p:blipFill>
          <a:blip r:embed="rId2"/>
          <a:srcRect l="35231" t="13056" r="14769" b="22881"/>
          <a:stretch>
            <a:fillRect/>
          </a:stretch>
        </p:blipFill>
        <p:spPr bwMode="auto">
          <a:xfrm>
            <a:off x="714348" y="3786190"/>
            <a:ext cx="3429024" cy="2928958"/>
          </a:xfrm>
          <a:prstGeom prst="rect">
            <a:avLst/>
          </a:prstGeom>
          <a:noFill/>
        </p:spPr>
      </p:pic>
      <p:pic>
        <p:nvPicPr>
          <p:cNvPr id="5" name="Picture 2" descr="D:\3DFISTEC\blenderprojetos\seplanos\parte2\so a chave e a roda\chaveapenas.jpg"/>
          <p:cNvPicPr>
            <a:picLocks noChangeAspect="1" noChangeArrowheads="1"/>
          </p:cNvPicPr>
          <p:nvPr/>
        </p:nvPicPr>
        <p:blipFill>
          <a:blip r:embed="rId2"/>
          <a:srcRect l="35231" t="13056" r="14769" b="22881"/>
          <a:stretch>
            <a:fillRect/>
          </a:stretch>
        </p:blipFill>
        <p:spPr bwMode="auto">
          <a:xfrm>
            <a:off x="4714876" y="3786190"/>
            <a:ext cx="3429024" cy="2928958"/>
          </a:xfrm>
          <a:prstGeom prst="rect">
            <a:avLst/>
          </a:prstGeom>
          <a:noFill/>
        </p:spPr>
      </p:pic>
      <p:sp>
        <p:nvSpPr>
          <p:cNvPr id="6" name="Seta para baixo 5"/>
          <p:cNvSpPr/>
          <p:nvPr/>
        </p:nvSpPr>
        <p:spPr>
          <a:xfrm>
            <a:off x="857224" y="4429132"/>
            <a:ext cx="285752" cy="92869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eta para baixo 6"/>
          <p:cNvSpPr/>
          <p:nvPr/>
        </p:nvSpPr>
        <p:spPr>
          <a:xfrm>
            <a:off x="4429124" y="3571876"/>
            <a:ext cx="1071570" cy="178595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dk1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71472" y="357166"/>
            <a:ext cx="7143800" cy="144655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 momento depende da intensidade da Força:</a:t>
            </a:r>
          </a:p>
        </p:txBody>
      </p:sp>
      <p:sp>
        <p:nvSpPr>
          <p:cNvPr id="9" name="Retângulo 8"/>
          <p:cNvSpPr/>
          <p:nvPr/>
        </p:nvSpPr>
        <p:spPr>
          <a:xfrm>
            <a:off x="357158" y="1928802"/>
            <a:ext cx="392909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Com uma Força pequena é difícil girar a chave:</a:t>
            </a:r>
            <a:endParaRPr lang="pt-B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4786314" y="1928802"/>
            <a:ext cx="392909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Com uma Força grande é fácil girar a chave:</a:t>
            </a:r>
            <a:endParaRPr lang="pt-B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Botão de ação: Fim 9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127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1" grpId="0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3DFISTEC\blenderprojetos\seplanos\parte2\so a chave e a roda\chaveapenas.jpg"/>
          <p:cNvPicPr>
            <a:picLocks noChangeAspect="1" noChangeArrowheads="1"/>
          </p:cNvPicPr>
          <p:nvPr/>
        </p:nvPicPr>
        <p:blipFill>
          <a:blip r:embed="rId2"/>
          <a:srcRect l="35231" t="13056" r="14769" b="22881"/>
          <a:stretch>
            <a:fillRect/>
          </a:stretch>
        </p:blipFill>
        <p:spPr bwMode="auto">
          <a:xfrm>
            <a:off x="714348" y="3929066"/>
            <a:ext cx="3429024" cy="2928958"/>
          </a:xfrm>
          <a:prstGeom prst="rect">
            <a:avLst/>
          </a:prstGeom>
          <a:noFill/>
        </p:spPr>
      </p:pic>
      <p:pic>
        <p:nvPicPr>
          <p:cNvPr id="5" name="Picture 2" descr="D:\3DFISTEC\blenderprojetos\seplanos\parte2\so a chave e a roda\chaveapenas.jpg"/>
          <p:cNvPicPr>
            <a:picLocks noChangeAspect="1" noChangeArrowheads="1"/>
          </p:cNvPicPr>
          <p:nvPr/>
        </p:nvPicPr>
        <p:blipFill>
          <a:blip r:embed="rId2"/>
          <a:srcRect l="35231" t="13056" r="14769" b="22881"/>
          <a:stretch>
            <a:fillRect/>
          </a:stretch>
        </p:blipFill>
        <p:spPr bwMode="auto">
          <a:xfrm>
            <a:off x="4714876" y="3929066"/>
            <a:ext cx="3429024" cy="2928958"/>
          </a:xfrm>
          <a:prstGeom prst="rect">
            <a:avLst/>
          </a:prstGeom>
          <a:noFill/>
        </p:spPr>
      </p:pic>
      <p:sp>
        <p:nvSpPr>
          <p:cNvPr id="6" name="Seta para baixo 5"/>
          <p:cNvSpPr/>
          <p:nvPr/>
        </p:nvSpPr>
        <p:spPr>
          <a:xfrm>
            <a:off x="1571604" y="4779192"/>
            <a:ext cx="285752" cy="92869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571472" y="357166"/>
            <a:ext cx="7143800" cy="212365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 momento depende da distância que a força é aplicada do ponto fixo:</a:t>
            </a:r>
          </a:p>
        </p:txBody>
      </p:sp>
      <p:sp>
        <p:nvSpPr>
          <p:cNvPr id="9" name="Retângulo 8"/>
          <p:cNvSpPr/>
          <p:nvPr/>
        </p:nvSpPr>
        <p:spPr>
          <a:xfrm>
            <a:off x="357158" y="2657299"/>
            <a:ext cx="40005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Com a força perto é difícil girar a chave.</a:t>
            </a:r>
            <a:endParaRPr lang="pt-BR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4643438" y="2657299"/>
            <a:ext cx="414340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Com a força distante é fácil girar a chave.</a:t>
            </a:r>
            <a:endParaRPr lang="pt-BR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Seta para baixo 9"/>
          <p:cNvSpPr/>
          <p:nvPr/>
        </p:nvSpPr>
        <p:spPr>
          <a:xfrm>
            <a:off x="4860032" y="4500583"/>
            <a:ext cx="285752" cy="92869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Botão de ação: Fim 11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128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5E-6 -4.07407E-6 L -0.03386 -0.00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5.27778E-6 -3.7037E-7 L -0.08664 -0.03149 " pathEditMode="relative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1" grpId="0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85786" y="302104"/>
            <a:ext cx="7143800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Como o personagem do </a:t>
            </a:r>
            <a:r>
              <a:rPr lang="pt-BR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desenho fez:</a:t>
            </a:r>
            <a:endParaRPr lang="pt-BR" sz="40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85786" y="1928802"/>
            <a:ext cx="8072494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Aumentou a distância da força para aumentar o momento</a:t>
            </a:r>
          </a:p>
        </p:txBody>
      </p:sp>
      <p:pic>
        <p:nvPicPr>
          <p:cNvPr id="4098" name="Picture 2" descr="D:\3DFISTEC\blenderprojetos\seplanos\parte2\so a chave e a roda\semabarra.jpg"/>
          <p:cNvPicPr>
            <a:picLocks noChangeAspect="1" noChangeArrowheads="1"/>
          </p:cNvPicPr>
          <p:nvPr/>
        </p:nvPicPr>
        <p:blipFill>
          <a:blip r:embed="rId2"/>
          <a:srcRect l="34490" t="19583" r="15509" b="17917"/>
          <a:stretch>
            <a:fillRect/>
          </a:stretch>
        </p:blipFill>
        <p:spPr bwMode="auto">
          <a:xfrm>
            <a:off x="928662" y="3500462"/>
            <a:ext cx="3429024" cy="2857496"/>
          </a:xfrm>
          <a:prstGeom prst="rect">
            <a:avLst/>
          </a:prstGeom>
          <a:noFill/>
        </p:spPr>
      </p:pic>
      <p:pic>
        <p:nvPicPr>
          <p:cNvPr id="4099" name="Picture 3" descr="D:\3DFISTEC\blenderprojetos\seplanos\parte2\so a chave e a roda\comabarra.jpg"/>
          <p:cNvPicPr>
            <a:picLocks noChangeAspect="1" noChangeArrowheads="1"/>
          </p:cNvPicPr>
          <p:nvPr/>
        </p:nvPicPr>
        <p:blipFill>
          <a:blip r:embed="rId3"/>
          <a:srcRect l="21991" t="19931" r="14467" b="16006"/>
          <a:stretch>
            <a:fillRect/>
          </a:stretch>
        </p:blipFill>
        <p:spPr bwMode="auto">
          <a:xfrm>
            <a:off x="4572000" y="3500438"/>
            <a:ext cx="4357718" cy="2928958"/>
          </a:xfrm>
          <a:prstGeom prst="rect">
            <a:avLst/>
          </a:prstGeom>
          <a:noFill/>
        </p:spPr>
      </p:pic>
      <p:sp>
        <p:nvSpPr>
          <p:cNvPr id="7" name="Chave esquerda 6"/>
          <p:cNvSpPr/>
          <p:nvPr/>
        </p:nvSpPr>
        <p:spPr>
          <a:xfrm rot="16464655">
            <a:off x="5668727" y="4618175"/>
            <a:ext cx="357190" cy="2143140"/>
          </a:xfrm>
          <a:prstGeom prst="leftBrace">
            <a:avLst>
              <a:gd name="adj1" fmla="val 8333"/>
              <a:gd name="adj2" fmla="val 30952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Seta para baixo 7"/>
          <p:cNvSpPr/>
          <p:nvPr/>
        </p:nvSpPr>
        <p:spPr>
          <a:xfrm>
            <a:off x="1214414" y="4500594"/>
            <a:ext cx="285752" cy="92869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Seta para baixo 8"/>
          <p:cNvSpPr/>
          <p:nvPr/>
        </p:nvSpPr>
        <p:spPr>
          <a:xfrm>
            <a:off x="4550876" y="4357694"/>
            <a:ext cx="285752" cy="92869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have esquerda 9"/>
          <p:cNvSpPr/>
          <p:nvPr/>
        </p:nvSpPr>
        <p:spPr>
          <a:xfrm rot="16464655">
            <a:off x="1722348" y="5178919"/>
            <a:ext cx="357190" cy="1062983"/>
          </a:xfrm>
          <a:prstGeom prst="leftBrace">
            <a:avLst>
              <a:gd name="adj1" fmla="val 8333"/>
              <a:gd name="adj2" fmla="val 37254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/>
          <p:cNvSpPr/>
          <p:nvPr/>
        </p:nvSpPr>
        <p:spPr>
          <a:xfrm>
            <a:off x="-71470" y="6074132"/>
            <a:ext cx="235745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distância (d)</a:t>
            </a:r>
            <a:endParaRPr lang="pt-B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4143372" y="5929330"/>
            <a:ext cx="257176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 dobro da distância (</a:t>
            </a:r>
            <a:r>
              <a:rPr lang="pt-B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2d</a:t>
            </a: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pt-B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0" y="3500438"/>
            <a:ext cx="171451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Sem o cano</a:t>
            </a:r>
            <a:endParaRPr lang="pt-B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4500562" y="3357562"/>
            <a:ext cx="171451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Com o cano</a:t>
            </a:r>
            <a:endParaRPr lang="pt-B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Botão de ação: Fim 14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14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3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4"/>
            <a:ext cx="7715304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 momento também depende da inclinação da força:</a:t>
            </a:r>
          </a:p>
        </p:txBody>
      </p:sp>
      <p:sp>
        <p:nvSpPr>
          <p:cNvPr id="4" name="Retângulo 3"/>
          <p:cNvSpPr/>
          <p:nvPr/>
        </p:nvSpPr>
        <p:spPr>
          <a:xfrm>
            <a:off x="642910" y="1785926"/>
            <a:ext cx="7786742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Um maior momento ocorre quando o  ângulo entre a força e o cano é de </a:t>
            </a:r>
            <a:r>
              <a:rPr lang="pt-BR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90⁰</a:t>
            </a:r>
            <a:endParaRPr lang="pt-BR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122" name="Picture 2" descr="D:\3DFISTEC\blenderprojetos\seplanos\parte2\so a chave e a roda\somente_a_chave.jpg"/>
          <p:cNvPicPr>
            <a:picLocks noChangeAspect="1" noChangeArrowheads="1"/>
          </p:cNvPicPr>
          <p:nvPr/>
        </p:nvPicPr>
        <p:blipFill>
          <a:blip r:embed="rId2"/>
          <a:srcRect l="21366" t="49098" r="23426" b="14965"/>
          <a:stretch>
            <a:fillRect/>
          </a:stretch>
        </p:blipFill>
        <p:spPr bwMode="auto">
          <a:xfrm>
            <a:off x="4857752" y="5286388"/>
            <a:ext cx="3786214" cy="1643074"/>
          </a:xfrm>
          <a:prstGeom prst="rect">
            <a:avLst/>
          </a:prstGeom>
          <a:noFill/>
        </p:spPr>
      </p:pic>
      <p:sp>
        <p:nvSpPr>
          <p:cNvPr id="5" name="Seta para baixo 4"/>
          <p:cNvSpPr/>
          <p:nvPr/>
        </p:nvSpPr>
        <p:spPr>
          <a:xfrm>
            <a:off x="4929190" y="4857760"/>
            <a:ext cx="285752" cy="92869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Picture 2" descr="D:\3DFISTEC\blenderprojetos\seplanos\parte2\so a chave e a roda\somente_a_chave.jpg"/>
          <p:cNvPicPr>
            <a:picLocks noChangeAspect="1" noChangeArrowheads="1"/>
          </p:cNvPicPr>
          <p:nvPr/>
        </p:nvPicPr>
        <p:blipFill>
          <a:blip r:embed="rId2"/>
          <a:srcRect l="21366" t="49098" r="23426" b="14965"/>
          <a:stretch>
            <a:fillRect/>
          </a:stretch>
        </p:blipFill>
        <p:spPr bwMode="auto">
          <a:xfrm>
            <a:off x="642911" y="5286388"/>
            <a:ext cx="3786214" cy="1643074"/>
          </a:xfrm>
          <a:prstGeom prst="rect">
            <a:avLst/>
          </a:prstGeom>
          <a:noFill/>
        </p:spPr>
      </p:pic>
      <p:sp>
        <p:nvSpPr>
          <p:cNvPr id="7" name="Seta para baixo 6"/>
          <p:cNvSpPr/>
          <p:nvPr/>
        </p:nvSpPr>
        <p:spPr>
          <a:xfrm rot="2700000">
            <a:off x="1000844" y="5037099"/>
            <a:ext cx="285752" cy="92869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5152242" y="5357826"/>
            <a:ext cx="7745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90 ⁰</a:t>
            </a:r>
            <a:endParaRPr lang="pt-B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1142977" y="5406110"/>
            <a:ext cx="6928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45⁰</a:t>
            </a:r>
            <a:endParaRPr lang="pt-B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571472" y="3689339"/>
            <a:ext cx="350046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Com a força inclinada</a:t>
            </a:r>
          </a:p>
          <a:p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é difícil girar a chave.</a:t>
            </a:r>
            <a:endParaRPr lang="pt-B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4929190" y="3643314"/>
            <a:ext cx="328614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Com a força reta</a:t>
            </a:r>
          </a:p>
          <a:p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é fácil girar a chave.</a:t>
            </a:r>
            <a:endParaRPr lang="pt-B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Botão de ação: Fim 11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148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3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3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1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7" grpId="0" animBg="1"/>
      <p:bldP spid="9" grpId="0"/>
      <p:bldP spid="10" grpId="0"/>
      <p:bldP spid="11" grpId="0"/>
      <p:bldP spid="13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4"/>
            <a:ext cx="7143800" cy="144655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 cálculo do Momento de uma Força:</a:t>
            </a:r>
          </a:p>
        </p:txBody>
      </p:sp>
      <p:sp>
        <p:nvSpPr>
          <p:cNvPr id="4" name="Retângulo 3"/>
          <p:cNvSpPr/>
          <p:nvPr/>
        </p:nvSpPr>
        <p:spPr>
          <a:xfrm>
            <a:off x="642910" y="2071678"/>
            <a:ext cx="7786742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Quando o ângulo é de </a:t>
            </a:r>
            <a:r>
              <a:rPr lang="pt-BR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90⁰</a:t>
            </a:r>
            <a:r>
              <a:rPr lang="pt-BR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 o momento é calculado pelo produto:</a:t>
            </a:r>
          </a:p>
          <a:p>
            <a:r>
              <a:rPr lang="pt-BR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MOMENTO = FORÇA x DISTÂNCIA</a:t>
            </a:r>
          </a:p>
        </p:txBody>
      </p:sp>
      <p:sp>
        <p:nvSpPr>
          <p:cNvPr id="11" name="Botão de ação: Fim 10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/>
          <p:cNvSpPr/>
          <p:nvPr/>
        </p:nvSpPr>
        <p:spPr>
          <a:xfrm>
            <a:off x="3000364" y="3857628"/>
            <a:ext cx="2637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 = F </a:t>
            </a:r>
            <a:r>
              <a:rPr lang="pt-BR" sz="5400" b="1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pt-B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</a:t>
            </a:r>
            <a:endParaRPr lang="pt-B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1167029" y="4889384"/>
            <a:ext cx="71072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Força é medida em </a:t>
            </a:r>
            <a:r>
              <a:rPr lang="pt-BR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newton</a:t>
            </a:r>
            <a:r>
              <a:rPr lang="pt-B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N</a:t>
            </a:r>
          </a:p>
          <a:p>
            <a:pPr>
              <a:buFont typeface="Arial" pitchFamily="34" charset="0"/>
              <a:buChar char="•"/>
            </a:pPr>
            <a:r>
              <a:rPr lang="pt-B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Distância é medida em metros: m</a:t>
            </a:r>
          </a:p>
          <a:p>
            <a:pPr>
              <a:buFont typeface="Arial" pitchFamily="34" charset="0"/>
              <a:buChar char="•"/>
            </a:pPr>
            <a:r>
              <a:rPr lang="pt-B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Logo, momento é medido em: </a:t>
            </a:r>
            <a:r>
              <a:rPr lang="pt-B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N</a:t>
            </a:r>
            <a:r>
              <a:rPr lang="pt-BR" sz="3600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.</a:t>
            </a:r>
            <a:r>
              <a:rPr lang="pt-B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m</a:t>
            </a:r>
            <a:endParaRPr lang="pt-BR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31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4"/>
            <a:ext cx="714380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r>
              <a:rPr lang="pt-BR" sz="4400" b="1" cap="none" spc="300" baseline="300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</a:t>
            </a:r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Exemplo:</a:t>
            </a:r>
          </a:p>
        </p:txBody>
      </p:sp>
      <p:sp>
        <p:nvSpPr>
          <p:cNvPr id="4" name="Retângulo 3"/>
          <p:cNvSpPr/>
          <p:nvPr/>
        </p:nvSpPr>
        <p:spPr>
          <a:xfrm>
            <a:off x="642910" y="1643050"/>
            <a:ext cx="7786742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Em uma gangorra uma força de 100 </a:t>
            </a:r>
            <a:r>
              <a:rPr lang="pt-BR" sz="3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newtons</a:t>
            </a:r>
            <a:r>
              <a:rPr lang="pt-BR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é aplicada distante de 2 metros do ponto de apoio:</a:t>
            </a:r>
            <a:endParaRPr lang="pt-BR" sz="32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Seta para baixo 4"/>
          <p:cNvSpPr/>
          <p:nvPr/>
        </p:nvSpPr>
        <p:spPr>
          <a:xfrm>
            <a:off x="4071934" y="4500594"/>
            <a:ext cx="285752" cy="92869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3500430" y="3929090"/>
            <a:ext cx="13548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 = 100 N</a:t>
            </a:r>
            <a:endParaRPr lang="pt-B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2529804" y="4610433"/>
            <a:ext cx="11849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  = 2 m</a:t>
            </a:r>
            <a:endParaRPr lang="pt-B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6000760" y="3857628"/>
            <a:ext cx="1984839" cy="20313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 = F </a:t>
            </a:r>
            <a:r>
              <a:rPr lang="pt-BR" sz="2800" b="1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</a:t>
            </a:r>
          </a:p>
          <a:p>
            <a:pPr>
              <a:lnSpc>
                <a:spcPct val="150000"/>
              </a:lnSpc>
            </a:pP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 = 100 </a:t>
            </a:r>
            <a:r>
              <a:rPr lang="pt-BR" sz="2800" b="1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</a:t>
            </a:r>
          </a:p>
          <a:p>
            <a:pPr>
              <a:lnSpc>
                <a:spcPct val="150000"/>
              </a:lnSpc>
            </a:pP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 = 200 </a:t>
            </a:r>
            <a:r>
              <a:rPr lang="pt-B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Nm</a:t>
            </a:r>
            <a:endParaRPr lang="pt-B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Botão de ação: Fim 10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Triângulo isósceles 12"/>
          <p:cNvSpPr/>
          <p:nvPr/>
        </p:nvSpPr>
        <p:spPr>
          <a:xfrm>
            <a:off x="1857356" y="5786478"/>
            <a:ext cx="714380" cy="1000108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428596" y="5500726"/>
            <a:ext cx="3786214" cy="2857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Chave esquerda 19"/>
          <p:cNvSpPr/>
          <p:nvPr/>
        </p:nvSpPr>
        <p:spPr>
          <a:xfrm rot="5400000">
            <a:off x="2857488" y="4286280"/>
            <a:ext cx="428628" cy="2000264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31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2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2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/>
      <p:bldP spid="16" grpId="0"/>
      <p:bldP spid="17" grpId="0" animBg="1"/>
      <p:bldP spid="11" grpId="0" animBg="1"/>
      <p:bldP spid="13" grpId="2" animBg="1"/>
      <p:bldP spid="18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4"/>
            <a:ext cx="714380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pt-BR" sz="4400" b="1" cap="none" spc="300" baseline="300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</a:t>
            </a:r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Exemplo:</a:t>
            </a:r>
          </a:p>
        </p:txBody>
      </p:sp>
      <p:sp>
        <p:nvSpPr>
          <p:cNvPr id="4" name="Retângulo 3"/>
          <p:cNvSpPr/>
          <p:nvPr/>
        </p:nvSpPr>
        <p:spPr>
          <a:xfrm>
            <a:off x="642910" y="1643050"/>
            <a:ext cx="7786742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Na mesma gangorra uma força de 200 </a:t>
            </a:r>
            <a:r>
              <a:rPr lang="pt-BR" sz="3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newtons</a:t>
            </a:r>
            <a:r>
              <a:rPr lang="pt-BR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é aplicada distante de 1 metro do ponto de apoio:</a:t>
            </a:r>
            <a:endParaRPr lang="pt-BR" sz="32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Seta para baixo 4"/>
          <p:cNvSpPr/>
          <p:nvPr/>
        </p:nvSpPr>
        <p:spPr>
          <a:xfrm>
            <a:off x="785786" y="3786190"/>
            <a:ext cx="785818" cy="171453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571472" y="3286124"/>
            <a:ext cx="135485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 = 200 N</a:t>
            </a:r>
            <a:endParaRPr lang="pt-B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1428728" y="4572008"/>
            <a:ext cx="11849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  = 1 m</a:t>
            </a:r>
            <a:endParaRPr lang="pt-B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6000760" y="3857628"/>
            <a:ext cx="1984839" cy="20313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 = F </a:t>
            </a:r>
            <a:r>
              <a:rPr lang="pt-BR" sz="2800" b="1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</a:t>
            </a:r>
          </a:p>
          <a:p>
            <a:pPr>
              <a:lnSpc>
                <a:spcPct val="150000"/>
              </a:lnSpc>
            </a:pP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 = 200 </a:t>
            </a:r>
            <a:r>
              <a:rPr lang="pt-BR" sz="2800" b="1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1</a:t>
            </a:r>
          </a:p>
          <a:p>
            <a:pPr>
              <a:lnSpc>
                <a:spcPct val="150000"/>
              </a:lnSpc>
            </a:pP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 = 200 </a:t>
            </a:r>
            <a:r>
              <a:rPr lang="pt-B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Nm</a:t>
            </a:r>
            <a:endParaRPr lang="pt-B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Botão de ação: Fim 10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Triângulo isósceles 12"/>
          <p:cNvSpPr/>
          <p:nvPr/>
        </p:nvSpPr>
        <p:spPr>
          <a:xfrm>
            <a:off x="1857356" y="5786478"/>
            <a:ext cx="714380" cy="1000108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428596" y="5500726"/>
            <a:ext cx="3786214" cy="2857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Chave esquerda 19"/>
          <p:cNvSpPr/>
          <p:nvPr/>
        </p:nvSpPr>
        <p:spPr>
          <a:xfrm rot="5400000">
            <a:off x="1535873" y="4822053"/>
            <a:ext cx="357214" cy="1000132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31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2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/>
      <p:bldP spid="16" grpId="0"/>
      <p:bldP spid="17" grpId="0" animBg="1"/>
      <p:bldP spid="11" grpId="0" animBg="1"/>
      <p:bldP spid="13" grpId="0" animBg="1"/>
      <p:bldP spid="18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302104"/>
            <a:ext cx="714380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Situação de equilíbrio:</a:t>
            </a:r>
          </a:p>
        </p:txBody>
      </p:sp>
      <p:sp>
        <p:nvSpPr>
          <p:cNvPr id="4" name="Retângulo 3"/>
          <p:cNvSpPr/>
          <p:nvPr/>
        </p:nvSpPr>
        <p:spPr>
          <a:xfrm>
            <a:off x="642910" y="1285860"/>
            <a:ext cx="7786742" cy="10772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3200" b="1" dirty="0" smtClean="0">
                <a:solidFill>
                  <a:schemeClr val="bg1"/>
                </a:solidFill>
              </a:rPr>
              <a:t>Para obter o equilíbrio a força maior tem que estar mais próxima do ponto de apoio:</a:t>
            </a:r>
          </a:p>
        </p:txBody>
      </p:sp>
      <p:sp>
        <p:nvSpPr>
          <p:cNvPr id="5" name="Seta para baixo 4"/>
          <p:cNvSpPr/>
          <p:nvPr/>
        </p:nvSpPr>
        <p:spPr>
          <a:xfrm>
            <a:off x="785786" y="3786190"/>
            <a:ext cx="785818" cy="171453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571472" y="3286124"/>
            <a:ext cx="151035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 </a:t>
            </a:r>
            <a:r>
              <a:rPr lang="pt-BR" sz="24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pt-B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 200 N</a:t>
            </a:r>
            <a:endParaRPr lang="pt-B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1483953" y="4610409"/>
            <a:ext cx="6591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m</a:t>
            </a:r>
            <a:endParaRPr lang="pt-B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5500694" y="3031311"/>
            <a:ext cx="3357586" cy="339580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Nesta situação:</a:t>
            </a:r>
          </a:p>
          <a:p>
            <a:endParaRPr lang="pt-BR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pt-B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r>
              <a:rPr lang="pt-BR" sz="2800" b="1" baseline="-250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pt-BR" sz="28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 200 . 1</a:t>
            </a:r>
          </a:p>
          <a:p>
            <a:r>
              <a:rPr lang="pt-B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r>
              <a:rPr lang="pt-BR" sz="2800" b="1" baseline="-250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pt-BR" sz="28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 200 </a:t>
            </a:r>
            <a:r>
              <a:rPr lang="pt-B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Nm</a:t>
            </a:r>
            <a:endParaRPr lang="pt-BR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pt-BR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pt-B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r>
              <a:rPr lang="pt-BR" sz="2800" b="1" baseline="-250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pt-BR" sz="28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 100 . 2  </a:t>
            </a:r>
          </a:p>
          <a:p>
            <a:r>
              <a:rPr lang="pt-B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r>
              <a:rPr lang="pt-BR" sz="2800" b="1" baseline="-250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pt-BR" sz="28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pt-B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 200 </a:t>
            </a:r>
            <a:r>
              <a:rPr lang="pt-BR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Nm</a:t>
            </a:r>
            <a:endParaRPr lang="pt-BR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pt-BR" sz="2800" b="1" baseline="-250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Botão de ação: Fim 10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Triângulo isósceles 12"/>
          <p:cNvSpPr/>
          <p:nvPr/>
        </p:nvSpPr>
        <p:spPr>
          <a:xfrm>
            <a:off x="1857356" y="5786478"/>
            <a:ext cx="714380" cy="1000108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428596" y="5500726"/>
            <a:ext cx="3786214" cy="2857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Chave esquerda 19"/>
          <p:cNvSpPr/>
          <p:nvPr/>
        </p:nvSpPr>
        <p:spPr>
          <a:xfrm rot="5400000">
            <a:off x="1535873" y="4822053"/>
            <a:ext cx="357214" cy="1000132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 para baixo 11"/>
          <p:cNvSpPr/>
          <p:nvPr/>
        </p:nvSpPr>
        <p:spPr>
          <a:xfrm>
            <a:off x="4071934" y="4500594"/>
            <a:ext cx="285752" cy="92869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3286116" y="3857628"/>
            <a:ext cx="151035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</a:t>
            </a:r>
            <a:r>
              <a:rPr lang="pt-BR" sz="2400" b="1" baseline="-250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pt-B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= 100 N</a:t>
            </a:r>
            <a:endParaRPr lang="pt-B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2841275" y="4610433"/>
            <a:ext cx="6591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m</a:t>
            </a:r>
            <a:endParaRPr lang="pt-B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Chave esquerda 20"/>
          <p:cNvSpPr/>
          <p:nvPr/>
        </p:nvSpPr>
        <p:spPr>
          <a:xfrm rot="5400000">
            <a:off x="2964645" y="4393437"/>
            <a:ext cx="428628" cy="178595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31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/>
      <p:bldP spid="16" grpId="0"/>
      <p:bldP spid="17" grpId="0" animBg="1"/>
      <p:bldP spid="11" grpId="0" animBg="1"/>
      <p:bldP spid="13" grpId="0" animBg="1"/>
      <p:bldP spid="18" grpId="0" animBg="1"/>
      <p:bldP spid="20" grpId="0" animBg="1"/>
      <p:bldP spid="12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Organizadores prévios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t-BR" dirty="0"/>
              <a:t>Os organizadores prévios  são mecanismos pedagógicos que ajudam a aprendizagem significativa por estabelecerem uma ligação entre aquilo que o aprendiz já sabe e aquilo que precisa saber.</a:t>
            </a:r>
          </a:p>
        </p:txBody>
      </p:sp>
    </p:spTree>
    <p:extLst>
      <p:ext uri="{BB962C8B-B14F-4D97-AF65-F5344CB8AC3E}">
        <p14:creationId xmlns:p14="http://schemas.microsoft.com/office/powerpoint/2010/main" val="9968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-32" y="1446217"/>
            <a:ext cx="6143668" cy="3411543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pt-BR" spc="300" dirty="0" smtClean="0"/>
          </a:p>
          <a:p>
            <a:pPr indent="0" algn="ctr">
              <a:buNone/>
            </a:pPr>
            <a:r>
              <a:rPr lang="pt-BR" sz="3100" spc="300" dirty="0" smtClean="0"/>
              <a:t>Momento de uma Força é a</a:t>
            </a:r>
          </a:p>
          <a:p>
            <a:pPr indent="0" algn="ctr">
              <a:buNone/>
            </a:pPr>
            <a:r>
              <a:rPr lang="pt-BR" sz="3100" spc="300" dirty="0" smtClean="0"/>
              <a:t>grandeza física relacionada ao </a:t>
            </a:r>
            <a:r>
              <a:rPr lang="pt-BR" sz="3100" i="1" spc="300" dirty="0" smtClean="0"/>
              <a:t>efeito de rotação </a:t>
            </a:r>
            <a:r>
              <a:rPr lang="pt-BR" sz="3100" spc="300" dirty="0" smtClean="0"/>
              <a:t>que uma força produz.</a:t>
            </a:r>
          </a:p>
          <a:p>
            <a:pPr indent="0" algn="ctr">
              <a:buNone/>
            </a:pPr>
            <a:endParaRPr lang="pt-BR" sz="2200" dirty="0" smtClean="0"/>
          </a:p>
          <a:p>
            <a:pPr indent="0">
              <a:buNone/>
            </a:pPr>
            <a:r>
              <a:rPr lang="pt-BR" dirty="0" smtClean="0"/>
              <a:t>Momento = Força </a:t>
            </a:r>
            <a:r>
              <a:rPr lang="pt-BR" baseline="30000" dirty="0" smtClean="0"/>
              <a:t>.</a:t>
            </a:r>
            <a:r>
              <a:rPr lang="pt-BR" dirty="0" smtClean="0"/>
              <a:t> Distância             </a:t>
            </a:r>
          </a:p>
        </p:txBody>
      </p:sp>
      <p:sp>
        <p:nvSpPr>
          <p:cNvPr id="6" name="CaixaDeTexto 5"/>
          <p:cNvSpPr txBox="1"/>
          <p:nvPr/>
        </p:nvSpPr>
        <p:spPr>
          <a:xfrm rot="21382595">
            <a:off x="587401" y="865816"/>
            <a:ext cx="2550901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rilledCheese BTN Wide Blk" pitchFamily="34" charset="0"/>
              </a:rPr>
              <a:t>Revisão</a:t>
            </a:r>
            <a:endParaRPr lang="pt-BR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rilledCheese BTN Wide Blk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785918" y="5715016"/>
            <a:ext cx="5572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spc="300" dirty="0" smtClean="0"/>
              <a:t>Rafael João Ribeiro</a:t>
            </a:r>
          </a:p>
          <a:p>
            <a:pPr algn="ctr"/>
            <a:r>
              <a:rPr lang="pt-BR" sz="1600" spc="300" dirty="0" smtClean="0"/>
              <a:t>André </a:t>
            </a:r>
            <a:r>
              <a:rPr lang="pt-BR" sz="1600" spc="300" dirty="0" err="1" smtClean="0"/>
              <a:t>Koscianski</a:t>
            </a:r>
            <a:endParaRPr lang="pt-BR" sz="1600" spc="300" dirty="0" smtClean="0"/>
          </a:p>
          <a:p>
            <a:pPr algn="ctr"/>
            <a:r>
              <a:rPr lang="pt-BR" sz="1600" spc="300" dirty="0" err="1" smtClean="0"/>
              <a:t>Sani</a:t>
            </a:r>
            <a:r>
              <a:rPr lang="pt-BR" sz="1600" spc="300" dirty="0" smtClean="0"/>
              <a:t> de Carvalho </a:t>
            </a:r>
            <a:r>
              <a:rPr lang="pt-BR" sz="1600" spc="300" dirty="0" err="1" smtClean="0"/>
              <a:t>Rutz</a:t>
            </a:r>
            <a:r>
              <a:rPr lang="pt-BR" sz="1600" spc="300" dirty="0" smtClean="0"/>
              <a:t> da Silva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 rot="21382595">
            <a:off x="243827" y="365319"/>
            <a:ext cx="2550901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000" spc="6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GrilledCheese BTN Wide Blk" pitchFamily="34" charset="0"/>
              </a:rPr>
              <a:t>Momento</a:t>
            </a:r>
          </a:p>
          <a:p>
            <a:pPr algn="ctr"/>
            <a:r>
              <a:rPr lang="pt-BR" sz="2000" spc="6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GrilledCheese BTN Wide Blk" pitchFamily="34" charset="0"/>
              </a:rPr>
              <a:t>de uma</a:t>
            </a:r>
          </a:p>
          <a:p>
            <a:pPr algn="ctr"/>
            <a:r>
              <a:rPr lang="pt-BR" sz="2000" spc="6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GrilledCheese BTN Wide Blk" pitchFamily="34" charset="0"/>
              </a:rPr>
              <a:t>Força</a:t>
            </a:r>
            <a:endParaRPr lang="pt-BR" sz="2000" spc="600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GrilledCheese BTN Wide Blk" pitchFamily="34" charset="0"/>
            </a:endParaRPr>
          </a:p>
        </p:txBody>
      </p:sp>
      <p:sp>
        <p:nvSpPr>
          <p:cNvPr id="5" name="Título 4"/>
          <p:cNvSpPr>
            <a:spLocks noGrp="1"/>
          </p:cNvSpPr>
          <p:nvPr>
            <p:ph type="ctrTitle"/>
          </p:nvPr>
        </p:nvSpPr>
        <p:spPr>
          <a:xfrm>
            <a:off x="300062" y="2786058"/>
            <a:ext cx="7772400" cy="1470025"/>
          </a:xfrm>
        </p:spPr>
        <p:txBody>
          <a:bodyPr>
            <a:noAutofit/>
          </a:bodyPr>
          <a:lstStyle/>
          <a:p>
            <a:r>
              <a:rPr lang="pt-BR" sz="3200" i="1" spc="300" dirty="0" smtClean="0">
                <a:latin typeface="+mn-lt"/>
              </a:rPr>
              <a:t>Uma pequena força aplicada na posição certa resulta em um grande Momento.</a:t>
            </a:r>
            <a:endParaRPr lang="pt-BR" sz="3200" i="1" spc="300" dirty="0">
              <a:latin typeface="+mn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785918" y="5715016"/>
            <a:ext cx="5572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spc="300" dirty="0" smtClean="0"/>
              <a:t>Rafael João Ribeiro</a:t>
            </a:r>
          </a:p>
          <a:p>
            <a:pPr algn="ctr"/>
            <a:r>
              <a:rPr lang="pt-BR" sz="1600" spc="300" dirty="0" smtClean="0"/>
              <a:t>André </a:t>
            </a:r>
            <a:r>
              <a:rPr lang="pt-BR" sz="1600" spc="300" dirty="0" err="1" smtClean="0"/>
              <a:t>Koscianski</a:t>
            </a:r>
            <a:endParaRPr lang="pt-BR" sz="1600" spc="300" dirty="0" smtClean="0"/>
          </a:p>
          <a:p>
            <a:pPr algn="ctr"/>
            <a:r>
              <a:rPr lang="pt-BR" sz="1600" spc="300" dirty="0" err="1" smtClean="0"/>
              <a:t>Sani</a:t>
            </a:r>
            <a:r>
              <a:rPr lang="pt-BR" sz="1600" spc="300" dirty="0" smtClean="0"/>
              <a:t> de Carvalho </a:t>
            </a:r>
            <a:r>
              <a:rPr lang="pt-BR" sz="1600" spc="300" dirty="0" err="1" smtClean="0"/>
              <a:t>Rutz</a:t>
            </a:r>
            <a:r>
              <a:rPr lang="pt-BR" sz="1600" spc="300" dirty="0" smtClean="0"/>
              <a:t> da Silva</a:t>
            </a:r>
          </a:p>
          <a:p>
            <a:pPr algn="ctr"/>
            <a:r>
              <a:rPr lang="pt-BR" sz="1600" i="1" spc="300" dirty="0" smtClean="0"/>
              <a:t>UTFPR - 2009</a:t>
            </a:r>
            <a:endParaRPr lang="pt-BR" sz="1600" i="1" spc="300" dirty="0"/>
          </a:p>
        </p:txBody>
      </p:sp>
      <p:sp>
        <p:nvSpPr>
          <p:cNvPr id="6" name="Botão de ação: Fim 5">
            <a:hlinkClick r:id="" action="ppaction://hlinkshowjump?jump=lastslide" highlightClick="1"/>
          </p:cNvPr>
          <p:cNvSpPr/>
          <p:nvPr/>
        </p:nvSpPr>
        <p:spPr>
          <a:xfrm>
            <a:off x="-500098" y="6286520"/>
            <a:ext cx="35722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95536" y="357034"/>
            <a:ext cx="8286808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Demonstrações na sala</a:t>
            </a:r>
            <a:r>
              <a:rPr lang="pt-BR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pt-BR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de aula.</a:t>
            </a:r>
          </a:p>
        </p:txBody>
      </p:sp>
      <p:sp>
        <p:nvSpPr>
          <p:cNvPr id="4" name="Retângulo 3"/>
          <p:cNvSpPr/>
          <p:nvPr/>
        </p:nvSpPr>
        <p:spPr>
          <a:xfrm>
            <a:off x="395536" y="1309293"/>
            <a:ext cx="6305354" cy="489364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t-BR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Com a participação de dois alunos e a porta da sala: enquanto um tenta abrir a porta com as duas mãos posicionadas próximas da fechadura o outro impede a abertura apenas com o minguinho próximo do trinco. (cuidado!)</a:t>
            </a:r>
          </a:p>
          <a:p>
            <a:pPr marL="514350" indent="-514350">
              <a:buFont typeface="+mj-lt"/>
              <a:buAutoNum type="arabicPeriod"/>
            </a:pPr>
            <a:endParaRPr lang="pt-BR" sz="2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pt-BR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Com as cadeiras da sala: pedir para os alunos inclinarem a cadeira para frente com apenas uma das mãos próxima do pé da cadeira.</a:t>
            </a:r>
            <a:endParaRPr lang="pt-BR" sz="2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6357950" y="6143644"/>
            <a:ext cx="2786050" cy="4286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6" name="Grupo 25"/>
          <p:cNvGrpSpPr/>
          <p:nvPr/>
        </p:nvGrpSpPr>
        <p:grpSpPr>
          <a:xfrm rot="403917">
            <a:off x="7072330" y="2786058"/>
            <a:ext cx="3214710" cy="6786610"/>
            <a:chOff x="7072330" y="2786058"/>
            <a:chExt cx="3214710" cy="6786610"/>
          </a:xfrm>
        </p:grpSpPr>
        <p:grpSp>
          <p:nvGrpSpPr>
            <p:cNvPr id="16" name="Grupo 15"/>
            <p:cNvGrpSpPr/>
            <p:nvPr/>
          </p:nvGrpSpPr>
          <p:grpSpPr>
            <a:xfrm>
              <a:off x="7072330" y="2786058"/>
              <a:ext cx="1571636" cy="6786610"/>
              <a:chOff x="7072330" y="2786058"/>
              <a:chExt cx="1571636" cy="6786610"/>
            </a:xfrm>
          </p:grpSpPr>
          <p:grpSp>
            <p:nvGrpSpPr>
              <p:cNvPr id="10" name="Grupo 9"/>
              <p:cNvGrpSpPr/>
              <p:nvPr/>
            </p:nvGrpSpPr>
            <p:grpSpPr>
              <a:xfrm>
                <a:off x="7072330" y="2786058"/>
                <a:ext cx="1571636" cy="3357586"/>
                <a:chOff x="6929454" y="2786058"/>
                <a:chExt cx="1571636" cy="3357586"/>
              </a:xfrm>
            </p:grpSpPr>
            <p:sp>
              <p:nvSpPr>
                <p:cNvPr id="5" name="Retângulo 4"/>
                <p:cNvSpPr/>
                <p:nvPr/>
              </p:nvSpPr>
              <p:spPr>
                <a:xfrm>
                  <a:off x="6929454" y="2786058"/>
                  <a:ext cx="142876" cy="335758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 dirty="0"/>
                </a:p>
              </p:txBody>
            </p:sp>
            <p:sp>
              <p:nvSpPr>
                <p:cNvPr id="6" name="Retângulo 5"/>
                <p:cNvSpPr/>
                <p:nvPr/>
              </p:nvSpPr>
              <p:spPr>
                <a:xfrm>
                  <a:off x="7072330" y="4643446"/>
                  <a:ext cx="1428760" cy="214314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7" name="Retângulo 6"/>
                <p:cNvSpPr/>
                <p:nvPr/>
              </p:nvSpPr>
              <p:spPr>
                <a:xfrm>
                  <a:off x="8358214" y="4643446"/>
                  <a:ext cx="142876" cy="150019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</p:grpSp>
          <p:grpSp>
            <p:nvGrpSpPr>
              <p:cNvPr id="12" name="Grupo 11"/>
              <p:cNvGrpSpPr/>
              <p:nvPr/>
            </p:nvGrpSpPr>
            <p:grpSpPr>
              <a:xfrm>
                <a:off x="7072330" y="6215082"/>
                <a:ext cx="1571636" cy="3357586"/>
                <a:chOff x="6929454" y="2786058"/>
                <a:chExt cx="1571636" cy="3357586"/>
              </a:xfrm>
              <a:solidFill>
                <a:srgbClr val="000000">
                  <a:alpha val="0"/>
                </a:srgbClr>
              </a:solidFill>
            </p:grpSpPr>
            <p:sp>
              <p:nvSpPr>
                <p:cNvPr id="13" name="Retângulo 12"/>
                <p:cNvSpPr/>
                <p:nvPr/>
              </p:nvSpPr>
              <p:spPr>
                <a:xfrm>
                  <a:off x="6929454" y="2786058"/>
                  <a:ext cx="142876" cy="335758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14" name="Retângulo 13"/>
                <p:cNvSpPr/>
                <p:nvPr/>
              </p:nvSpPr>
              <p:spPr>
                <a:xfrm>
                  <a:off x="7072330" y="4643446"/>
                  <a:ext cx="1428760" cy="21431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15" name="Retângulo 14"/>
                <p:cNvSpPr/>
                <p:nvPr/>
              </p:nvSpPr>
              <p:spPr>
                <a:xfrm>
                  <a:off x="8358214" y="4643446"/>
                  <a:ext cx="142876" cy="1500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</p:grpSp>
        </p:grpSp>
        <p:grpSp>
          <p:nvGrpSpPr>
            <p:cNvPr id="17" name="Grupo 16"/>
            <p:cNvGrpSpPr/>
            <p:nvPr/>
          </p:nvGrpSpPr>
          <p:grpSpPr>
            <a:xfrm>
              <a:off x="8715404" y="2786058"/>
              <a:ext cx="1571636" cy="6786610"/>
              <a:chOff x="7072330" y="2786058"/>
              <a:chExt cx="1571636" cy="6786610"/>
            </a:xfrm>
            <a:noFill/>
          </p:grpSpPr>
          <p:grpSp>
            <p:nvGrpSpPr>
              <p:cNvPr id="18" name="Grupo 9"/>
              <p:cNvGrpSpPr/>
              <p:nvPr/>
            </p:nvGrpSpPr>
            <p:grpSpPr>
              <a:xfrm>
                <a:off x="7072330" y="2786058"/>
                <a:ext cx="1571636" cy="3357586"/>
                <a:chOff x="6929454" y="2786058"/>
                <a:chExt cx="1571636" cy="3357586"/>
              </a:xfrm>
              <a:grpFill/>
            </p:grpSpPr>
            <p:sp>
              <p:nvSpPr>
                <p:cNvPr id="23" name="Retângulo 22"/>
                <p:cNvSpPr/>
                <p:nvPr/>
              </p:nvSpPr>
              <p:spPr>
                <a:xfrm>
                  <a:off x="6929454" y="2786058"/>
                  <a:ext cx="142876" cy="335758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pt-BR" dirty="0"/>
                </a:p>
              </p:txBody>
            </p:sp>
            <p:sp>
              <p:nvSpPr>
                <p:cNvPr id="24" name="Retângulo 23"/>
                <p:cNvSpPr/>
                <p:nvPr/>
              </p:nvSpPr>
              <p:spPr>
                <a:xfrm>
                  <a:off x="7072330" y="4643446"/>
                  <a:ext cx="1428760" cy="21431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25" name="Retângulo 24"/>
                <p:cNvSpPr/>
                <p:nvPr/>
              </p:nvSpPr>
              <p:spPr>
                <a:xfrm>
                  <a:off x="8358214" y="4643446"/>
                  <a:ext cx="142876" cy="1500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</p:grpSp>
          <p:grpSp>
            <p:nvGrpSpPr>
              <p:cNvPr id="19" name="Grupo 11"/>
              <p:cNvGrpSpPr/>
              <p:nvPr/>
            </p:nvGrpSpPr>
            <p:grpSpPr>
              <a:xfrm>
                <a:off x="7072330" y="6215082"/>
                <a:ext cx="1571636" cy="3357586"/>
                <a:chOff x="6929454" y="2786058"/>
                <a:chExt cx="1571636" cy="3357586"/>
              </a:xfrm>
              <a:grpFill/>
            </p:grpSpPr>
            <p:sp>
              <p:nvSpPr>
                <p:cNvPr id="20" name="Retângulo 19"/>
                <p:cNvSpPr/>
                <p:nvPr/>
              </p:nvSpPr>
              <p:spPr>
                <a:xfrm>
                  <a:off x="6929454" y="2786058"/>
                  <a:ext cx="142876" cy="335758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21" name="Retângulo 20"/>
                <p:cNvSpPr/>
                <p:nvPr/>
              </p:nvSpPr>
              <p:spPr>
                <a:xfrm>
                  <a:off x="7072330" y="4643446"/>
                  <a:ext cx="1428760" cy="21431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22" name="Retângulo 21"/>
                <p:cNvSpPr/>
                <p:nvPr/>
              </p:nvSpPr>
              <p:spPr>
                <a:xfrm>
                  <a:off x="8358214" y="4643446"/>
                  <a:ext cx="142876" cy="150019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</p:grpSp>
        </p:grpSp>
      </p:grpSp>
      <p:sp>
        <p:nvSpPr>
          <p:cNvPr id="11" name="Seta em curva para baixo 10"/>
          <p:cNvSpPr/>
          <p:nvPr/>
        </p:nvSpPr>
        <p:spPr>
          <a:xfrm rot="557189">
            <a:off x="8174287" y="5626885"/>
            <a:ext cx="883810" cy="448386"/>
          </a:xfrm>
          <a:prstGeom prst="curvedDownArrow">
            <a:avLst>
              <a:gd name="adj1" fmla="val 37370"/>
              <a:gd name="adj2" fmla="val 71971"/>
              <a:gd name="adj3" fmla="val 59052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Método de ensino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 estratégia pedagógica é proposta com base no Modelo de Organizador Prévio sugerido por Joyce e </a:t>
            </a:r>
            <a:r>
              <a:rPr lang="pt-BR" dirty="0" err="1" smtClean="0"/>
              <a:t>Weil¹</a:t>
            </a:r>
            <a:r>
              <a:rPr lang="pt-BR" dirty="0" smtClean="0"/>
              <a:t> </a:t>
            </a:r>
            <a:r>
              <a:rPr lang="pt-BR" dirty="0"/>
              <a:t>(1996, p. 274 e p. 404</a:t>
            </a:r>
            <a:r>
              <a:rPr lang="pt-BR" dirty="0" smtClean="0"/>
              <a:t>).</a:t>
            </a:r>
          </a:p>
          <a:p>
            <a:r>
              <a:rPr lang="pt-BR" dirty="0" smtClean="0"/>
              <a:t>A </a:t>
            </a:r>
            <a:r>
              <a:rPr lang="pt-BR" dirty="0"/>
              <a:t>aula é composta de quatro </a:t>
            </a:r>
            <a:r>
              <a:rPr lang="pt-BR" dirty="0" smtClean="0"/>
              <a:t>fases, como podem ser observadas no próximo slide.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539552" y="6312396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1. JOYCE</a:t>
            </a:r>
            <a:r>
              <a:rPr lang="pt-BR" sz="1400" dirty="0"/>
              <a:t>, Bruce </a:t>
            </a:r>
            <a:r>
              <a:rPr lang="pt-BR" sz="1400" dirty="0" err="1"/>
              <a:t>R;WEIL</a:t>
            </a:r>
            <a:r>
              <a:rPr lang="pt-BR" sz="1400" dirty="0"/>
              <a:t>, </a:t>
            </a:r>
            <a:r>
              <a:rPr lang="pt-BR" sz="1400" dirty="0" err="1"/>
              <a:t>Marsha</a:t>
            </a:r>
            <a:r>
              <a:rPr lang="pt-BR" sz="1400" dirty="0"/>
              <a:t>. </a:t>
            </a:r>
            <a:r>
              <a:rPr lang="pt-BR" sz="1400" b="1" i="1" dirty="0" err="1"/>
              <a:t>Models</a:t>
            </a:r>
            <a:r>
              <a:rPr lang="pt-BR" sz="1400" b="1" i="1" dirty="0"/>
              <a:t> </a:t>
            </a:r>
            <a:r>
              <a:rPr lang="pt-BR" sz="1400" b="1" i="1" dirty="0" err="1"/>
              <a:t>of</a:t>
            </a:r>
            <a:r>
              <a:rPr lang="pt-BR" sz="1400" b="1" i="1" dirty="0"/>
              <a:t> </a:t>
            </a:r>
            <a:r>
              <a:rPr lang="pt-BR" sz="1400" b="1" i="1" dirty="0" err="1"/>
              <a:t>teaching</a:t>
            </a:r>
            <a:r>
              <a:rPr lang="pt-BR" sz="1400" dirty="0"/>
              <a:t>. </a:t>
            </a:r>
            <a:r>
              <a:rPr lang="en-US" sz="1400" dirty="0" smtClean="0"/>
              <a:t>5. ed</a:t>
            </a:r>
            <a:r>
              <a:rPr lang="en-US" sz="1400" dirty="0"/>
              <a:t>. Boston, Massachusetts: </a:t>
            </a:r>
            <a:r>
              <a:rPr lang="en-US" sz="1400" dirty="0" err="1" smtClean="0"/>
              <a:t>Allyn</a:t>
            </a:r>
            <a:r>
              <a:rPr lang="en-US" sz="1400" dirty="0" smtClean="0"/>
              <a:t> </a:t>
            </a:r>
            <a:r>
              <a:rPr lang="en-US" sz="1400" dirty="0"/>
              <a:t>and Bacon, 1996.</a:t>
            </a:r>
            <a:endParaRPr lang="pt-BR" sz="1400" dirty="0"/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24094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Método de ensino</a:t>
            </a:r>
            <a:endParaRPr lang="pt-BR" dirty="0"/>
          </a:p>
        </p:txBody>
      </p:sp>
      <p:graphicFrame>
        <p:nvGraphicFramePr>
          <p:cNvPr id="4" name="Diagrama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6375659"/>
              </p:ext>
            </p:extLst>
          </p:nvPr>
        </p:nvGraphicFramePr>
        <p:xfrm>
          <a:off x="1187624" y="1412776"/>
          <a:ext cx="7056784" cy="5122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802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Nível de ensino e duração da aula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BR" dirty="0"/>
              <a:t>O roteiro da aula </a:t>
            </a:r>
            <a:r>
              <a:rPr lang="pt-BR" dirty="0" smtClean="0"/>
              <a:t>foi </a:t>
            </a:r>
            <a:r>
              <a:rPr lang="pt-BR" dirty="0"/>
              <a:t>elaborado para ser </a:t>
            </a:r>
            <a:r>
              <a:rPr lang="pt-BR" dirty="0" smtClean="0"/>
              <a:t>utilizado nas aulas de Física do </a:t>
            </a:r>
            <a:r>
              <a:rPr lang="pt-BR" dirty="0"/>
              <a:t>Ensino </a:t>
            </a:r>
            <a:r>
              <a:rPr lang="pt-BR" dirty="0" smtClean="0"/>
              <a:t>Médio.</a:t>
            </a:r>
          </a:p>
          <a:p>
            <a:pPr algn="just"/>
            <a:r>
              <a:rPr lang="pt-BR" dirty="0" smtClean="0"/>
              <a:t>O </a:t>
            </a:r>
            <a:r>
              <a:rPr lang="pt-BR" dirty="0"/>
              <a:t>tempo de aplicação do recurso é de uma </a:t>
            </a:r>
            <a:r>
              <a:rPr lang="pt-BR" dirty="0" smtClean="0"/>
              <a:t>a duas horas-aula</a:t>
            </a:r>
            <a:r>
              <a:rPr lang="pt-B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479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Material de apoio</a:t>
            </a:r>
            <a:endParaRPr lang="pt-BR" dirty="0"/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755576" y="3886200"/>
            <a:ext cx="7632848" cy="1703040"/>
          </a:xfrm>
        </p:spPr>
        <p:txBody>
          <a:bodyPr>
            <a:normAutofit/>
          </a:bodyPr>
          <a:lstStyle/>
          <a:p>
            <a:r>
              <a:rPr lang="pt-BR" sz="2800" dirty="0" smtClean="0"/>
              <a:t>Slides elaborados para auxiliar a </a:t>
            </a:r>
            <a:r>
              <a:rPr lang="pt-BR" sz="2800" dirty="0"/>
              <a:t>ancoragem entre as cenas do vídeo e a apresentação “formal” do </a:t>
            </a:r>
            <a:r>
              <a:rPr lang="pt-BR" sz="2800" dirty="0" smtClean="0"/>
              <a:t>conceito (Fase </a:t>
            </a:r>
            <a:r>
              <a:rPr lang="pt-BR" sz="2800" dirty="0" err="1" smtClean="0"/>
              <a:t>III</a:t>
            </a:r>
            <a:r>
              <a:rPr lang="pt-BR" sz="2800" dirty="0" smtClean="0"/>
              <a:t>).</a:t>
            </a:r>
            <a:endParaRPr lang="pt-BR" sz="2800" dirty="0"/>
          </a:p>
          <a:p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354115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642918"/>
            <a:ext cx="2214069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Aula 01</a:t>
            </a:r>
            <a:endParaRPr lang="pt-BR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42910" y="3357562"/>
            <a:ext cx="7429552" cy="193899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Iniciar discussões sobre o conceito:</a:t>
            </a:r>
          </a:p>
          <a:p>
            <a:r>
              <a:rPr lang="pt-BR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MOMENTO DE UMA FORÇA</a:t>
            </a:r>
            <a:endParaRPr lang="pt-BR" sz="40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642910" y="2000240"/>
            <a:ext cx="2693879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Objetivo:</a:t>
            </a:r>
            <a:endParaRPr lang="pt-BR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Tm="843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42910" y="642918"/>
            <a:ext cx="2214069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Aula 01</a:t>
            </a:r>
            <a:endParaRPr lang="pt-BR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42910" y="3357562"/>
            <a:ext cx="7429552" cy="193899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pt-BR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Uma lista de exercícios de assimilação será realizada no final da aula.</a:t>
            </a:r>
            <a:endParaRPr lang="pt-BR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637629" y="2009448"/>
            <a:ext cx="8179420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Verificação do conhecimento:</a:t>
            </a:r>
            <a:endParaRPr lang="pt-BR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1146</Words>
  <Application>Microsoft Office PowerPoint</Application>
  <PresentationFormat>Apresentação na tela (4:3)</PresentationFormat>
  <Paragraphs>156</Paragraphs>
  <Slides>32</Slides>
  <Notes>2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3" baseType="lpstr">
      <vt:lpstr>Tema do Office</vt:lpstr>
      <vt:lpstr>manual DIDÁTICO DO CURTA DE ANIMAÇÃO “MOMENTO DE UMA FORÇA” COMO ORGANIZADOR PRÉVIO NO ENSINO DE FÍSICA.</vt:lpstr>
      <vt:lpstr>Introdução ao professor</vt:lpstr>
      <vt:lpstr>Organizadores prévios</vt:lpstr>
      <vt:lpstr>Método de ensino</vt:lpstr>
      <vt:lpstr>Método de ensino</vt:lpstr>
      <vt:lpstr>Nível de ensino e duração da aula</vt:lpstr>
      <vt:lpstr>Material de apoio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Uma pequena força aplicada na posição certa resulta em um grande Momento.</vt:lpstr>
      <vt:lpstr>Apresentação do PowerPoint</vt:lpstr>
    </vt:vector>
  </TitlesOfParts>
  <Company>RRREDE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RRNB</dc:creator>
  <cp:lastModifiedBy>Rafael João Ribeiro</cp:lastModifiedBy>
  <cp:revision>169</cp:revision>
  <dcterms:created xsi:type="dcterms:W3CDTF">2009-11-15T13:48:41Z</dcterms:created>
  <dcterms:modified xsi:type="dcterms:W3CDTF">2011-04-15T16:44:28Z</dcterms:modified>
</cp:coreProperties>
</file>